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10" r:id="rId2"/>
    <p:sldId id="459" r:id="rId3"/>
    <p:sldId id="439" r:id="rId4"/>
    <p:sldId id="422" r:id="rId5"/>
    <p:sldId id="418" r:id="rId6"/>
    <p:sldId id="460" r:id="rId7"/>
    <p:sldId id="455" r:id="rId8"/>
    <p:sldId id="440" r:id="rId9"/>
    <p:sldId id="443" r:id="rId10"/>
    <p:sldId id="461" r:id="rId11"/>
    <p:sldId id="462" r:id="rId12"/>
    <p:sldId id="463" r:id="rId13"/>
    <p:sldId id="464" r:id="rId14"/>
    <p:sldId id="465" r:id="rId15"/>
    <p:sldId id="466" r:id="rId16"/>
    <p:sldId id="458" r:id="rId17"/>
    <p:sldId id="442" r:id="rId18"/>
    <p:sldId id="448" r:id="rId19"/>
    <p:sldId id="446" r:id="rId20"/>
    <p:sldId id="447" r:id="rId21"/>
    <p:sldId id="456" r:id="rId22"/>
    <p:sldId id="452" r:id="rId23"/>
    <p:sldId id="454" r:id="rId24"/>
    <p:sldId id="451" r:id="rId25"/>
    <p:sldId id="450" r:id="rId26"/>
    <p:sldId id="453" r:id="rId27"/>
    <p:sldId id="467" r:id="rId28"/>
  </p:sldIdLst>
  <p:sldSz cx="9144000" cy="6858000" type="screen4x3"/>
  <p:notesSz cx="9944100" cy="6805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0033CC"/>
    <a:srgbClr val="CC3300"/>
    <a:srgbClr val="168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96" autoAdjust="0"/>
    <p:restoredTop sz="75488" autoAdjust="0"/>
  </p:normalViewPr>
  <p:slideViewPr>
    <p:cSldViewPr>
      <p:cViewPr>
        <p:scale>
          <a:sx n="100" d="100"/>
          <a:sy n="100" d="100"/>
        </p:scale>
        <p:origin x="-21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975" y="0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5D3AE-456E-464B-9FA1-7F9FBB1A19A3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64463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37630-D73F-4083-A145-C41250B4E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92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/>
          </p:nvPr>
        </p:nvSpPr>
        <p:spPr>
          <a:xfrm>
            <a:off x="3273425" y="511175"/>
            <a:ext cx="3400425" cy="25511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body" sz="quarter" idx="1"/>
          </p:nvPr>
        </p:nvSpPr>
        <p:spPr>
          <a:xfrm>
            <a:off x="1325881" y="3232667"/>
            <a:ext cx="7292340" cy="30625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690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3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16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3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22312" y="4406905"/>
            <a:ext cx="7772401" cy="1362077"/>
          </a:xfrm>
          <a:prstGeom prst="rect">
            <a:avLst/>
          </a:prstGeom>
        </p:spPr>
        <p:txBody>
          <a:bodyPr lIns="45664" tIns="45664" rIns="45664" bIns="45664" anchor="t"/>
          <a:lstStyle>
            <a:lvl1pPr algn="l" defTabSz="913270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0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05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2" y="4406903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02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34382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27" name="Shape 12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0" y="6629227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38" name="Shape 1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39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0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43823" y="6308725"/>
            <a:ext cx="317260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2" r:id="rId8"/>
    <p:sldLayoutId id="2147483663" r:id="rId9"/>
    <p:sldLayoutId id="2147483664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4" r:id="rId18"/>
    <p:sldLayoutId id="2147483675" r:id="rId19"/>
    <p:sldLayoutId id="2147483676" r:id="rId20"/>
    <p:sldLayoutId id="2147483677" r:id="rId21"/>
    <p:sldLayoutId id="2147483679" r:id="rId22"/>
    <p:sldLayoutId id="2147483680" r:id="rId23"/>
    <p:sldLayoutId id="2147483681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>
          <a:blip r:embed="rId3" cstate="print">
            <a:extLst/>
          </a:blip>
          <a:srcRect r="5562"/>
          <a:stretch>
            <a:fillRect/>
          </a:stretch>
        </p:blipFill>
        <p:spPr>
          <a:xfrm>
            <a:off x="0" y="0"/>
            <a:ext cx="9143985" cy="6933307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shade val="100000"/>
                  <a:satMod val="115000"/>
                  <a:lumMod val="19000"/>
                  <a:lumOff val="81000"/>
                </a:schemeClr>
              </a:gs>
            </a:gsLst>
            <a:lin ang="0" scaled="1"/>
          </a:gradFill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73931" y="6156012"/>
            <a:ext cx="1189757" cy="369332"/>
          </a:xfrm>
          <a:prstGeom prst="rect">
            <a:avLst/>
          </a:prstGeom>
          <a:solidFill>
            <a:srgbClr val="A4DAF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2017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extbook New Bold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97588" y="2068375"/>
            <a:ext cx="5865107" cy="2753071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33" tIns="40067" rIns="80133" bIns="40067"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Учебно-методическое обеспечение курса «Астрономия» в школе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311" y="581855"/>
            <a:ext cx="8484781" cy="1534024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 smtClean="0">
                <a:latin typeface="Cambria" pitchFamily="18" charset="0"/>
              </a:rPr>
              <a:t>Овладение </a:t>
            </a:r>
            <a:r>
              <a:rPr lang="ru-RU" sz="2000" dirty="0">
                <a:latin typeface="Cambria" pitchFamily="18" charset="0"/>
              </a:rPr>
              <a:t>навыками самостоятельного приобретения новых знаний, организации учебной деятельности, постановки целей, планирования, умение самостоятельно планировать пути достижения целей, в том числе альтернативные</a:t>
            </a:r>
            <a:r>
              <a:rPr lang="ru-RU" sz="2200" dirty="0">
                <a:latin typeface="Cambria" pitchFamily="18" charset="0"/>
              </a:rPr>
              <a:t>;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04311" y="-95693"/>
            <a:ext cx="7867934" cy="8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prstClr val="black"/>
                </a:solidFill>
                <a:latin typeface="Cambria" pitchFamily="18" charset="0"/>
              </a:rPr>
              <a:t>Метапредметные  результаты </a:t>
            </a:r>
            <a:endParaRPr lang="ru-RU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0" t="47800" r="8001" b="18200"/>
          <a:stretch/>
        </p:blipFill>
        <p:spPr bwMode="auto">
          <a:xfrm>
            <a:off x="395536" y="2001156"/>
            <a:ext cx="3919289" cy="21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5" t="61715" r="7866" b="19143"/>
          <a:stretch/>
        </p:blipFill>
        <p:spPr bwMode="auto">
          <a:xfrm>
            <a:off x="4399935" y="2014610"/>
            <a:ext cx="4637350" cy="141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46010" r="7887" b="26995"/>
          <a:stretch/>
        </p:blipFill>
        <p:spPr bwMode="auto">
          <a:xfrm>
            <a:off x="4413931" y="3645024"/>
            <a:ext cx="4623353" cy="199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250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7" t="21264" r="30022" b="49183"/>
          <a:stretch/>
        </p:blipFill>
        <p:spPr bwMode="auto">
          <a:xfrm>
            <a:off x="6792133" y="2184205"/>
            <a:ext cx="2242353" cy="3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14356" r="48955" b="6586"/>
          <a:stretch/>
        </p:blipFill>
        <p:spPr bwMode="auto">
          <a:xfrm>
            <a:off x="3268967" y="2305216"/>
            <a:ext cx="3274391" cy="43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8" t="15432" r="2496" b="7526"/>
          <a:stretch/>
        </p:blipFill>
        <p:spPr bwMode="auto">
          <a:xfrm>
            <a:off x="56226" y="2257591"/>
            <a:ext cx="3275790" cy="434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78" y="194315"/>
            <a:ext cx="7867934" cy="803535"/>
          </a:xfrm>
        </p:spPr>
        <p:txBody>
          <a:bodyPr/>
          <a:lstStyle/>
          <a:p>
            <a:r>
              <a:rPr lang="ru-RU" sz="3600" b="1" dirty="0" smtClean="0">
                <a:latin typeface="Cambria" pitchFamily="18" charset="0"/>
              </a:rPr>
              <a:t>Личностные результаты</a:t>
            </a:r>
            <a:endParaRPr lang="ru-RU" sz="3600" dirty="0">
              <a:latin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7382328">
            <a:off x="5957181" y="2632100"/>
            <a:ext cx="1513636" cy="319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108589">
            <a:off x="1370069" y="2535220"/>
            <a:ext cx="4959848" cy="319927"/>
          </a:xfrm>
          <a:prstGeom prst="rightArrow">
            <a:avLst>
              <a:gd name="adj1" fmla="val 50000"/>
              <a:gd name="adj2" fmla="val 50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4372" y="1839445"/>
            <a:ext cx="323011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«Астрономический 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</a:rPr>
              <a:t>блокнот»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675" y="1082070"/>
            <a:ext cx="84201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prstClr val="black"/>
                </a:solidFill>
                <a:latin typeface="Cambria" pitchFamily="18" charset="0"/>
              </a:rPr>
              <a:t>Сформированность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</a:rPr>
              <a:t> познавательных интересов, интеллектуальных и творческих способностей учащихся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393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4350" r="50354" b="7514"/>
          <a:stretch/>
        </p:blipFill>
        <p:spPr bwMode="auto">
          <a:xfrm>
            <a:off x="1076324" y="2471053"/>
            <a:ext cx="3019425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78" y="-43810"/>
            <a:ext cx="7867934" cy="803535"/>
          </a:xfrm>
        </p:spPr>
        <p:txBody>
          <a:bodyPr/>
          <a:lstStyle/>
          <a:p>
            <a:r>
              <a:rPr lang="ru-RU" sz="3600" b="1" dirty="0" smtClean="0">
                <a:latin typeface="Cambria" pitchFamily="18" charset="0"/>
              </a:rPr>
              <a:t>Личностные результаты</a:t>
            </a:r>
            <a:endParaRPr lang="ru-RU" sz="3600" dirty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19628" y="2508387"/>
            <a:ext cx="303794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«Теории, гипотезы, факты»</a:t>
            </a:r>
            <a:endParaRPr lang="ru-RU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397976">
            <a:off x="1747138" y="2676407"/>
            <a:ext cx="3818662" cy="493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26741" r="67882" b="54073"/>
          <a:stretch/>
        </p:blipFill>
        <p:spPr bwMode="auto">
          <a:xfrm>
            <a:off x="4772024" y="3289235"/>
            <a:ext cx="4179811" cy="245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2424" y="670210"/>
            <a:ext cx="8839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buFont typeface="Arial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Cambria" pitchFamily="18" charset="0"/>
              </a:rPr>
              <a:t>Убежденность в возможности познания природы, в необходимости разумного использования достижений науки и технологий для дальнейшего развития человеческого общества, уважение к творцам науки и техники, отношение к физике как элементу общественной культуры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136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5204" r="48681" b="8530"/>
          <a:stretch/>
        </p:blipFill>
        <p:spPr bwMode="auto">
          <a:xfrm>
            <a:off x="3305175" y="2265342"/>
            <a:ext cx="3263393" cy="426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78" y="260990"/>
            <a:ext cx="7867934" cy="803535"/>
          </a:xfrm>
        </p:spPr>
        <p:txBody>
          <a:bodyPr/>
          <a:lstStyle/>
          <a:p>
            <a:r>
              <a:rPr lang="ru-RU" sz="3600" b="1" dirty="0" smtClean="0">
                <a:latin typeface="Cambria" pitchFamily="18" charset="0"/>
              </a:rPr>
              <a:t>Личностные результаты</a:t>
            </a:r>
            <a:endParaRPr lang="ru-RU" sz="3600" dirty="0"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81584"/>
            <a:ext cx="8454788" cy="4525963"/>
          </a:xfrm>
        </p:spPr>
        <p:txBody>
          <a:bodyPr/>
          <a:lstStyle/>
          <a:p>
            <a:pPr lvl="0"/>
            <a:r>
              <a:rPr lang="ru-RU" sz="2400" dirty="0" err="1" smtClean="0">
                <a:latin typeface="Cambria" pitchFamily="18" charset="0"/>
              </a:rPr>
              <a:t>Сформированность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dirty="0">
                <a:latin typeface="Cambria" pitchFamily="18" charset="0"/>
              </a:rPr>
              <a:t>познавательных интересов, интеллектуальных и творческих способностей </a:t>
            </a:r>
            <a:r>
              <a:rPr lang="ru-RU" sz="2400" dirty="0" smtClean="0">
                <a:latin typeface="Cambria" pitchFamily="18" charset="0"/>
              </a:rPr>
              <a:t>учащихся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04961" y="1950636"/>
            <a:ext cx="268535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«Мои астрономические </a:t>
            </a:r>
          </a:p>
          <a:p>
            <a:r>
              <a:rPr lang="ru-RU" dirty="0" smtClean="0">
                <a:solidFill>
                  <a:prstClr val="black"/>
                </a:solidFill>
                <a:latin typeface="Cambria" pitchFamily="18" charset="0"/>
              </a:rPr>
              <a:t>исследования»</a:t>
            </a:r>
            <a:endParaRPr lang="ru-RU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6824477">
            <a:off x="4596276" y="3574516"/>
            <a:ext cx="2818806" cy="319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14289" r="1889" b="7263"/>
          <a:stretch/>
        </p:blipFill>
        <p:spPr bwMode="auto">
          <a:xfrm>
            <a:off x="123631" y="2257425"/>
            <a:ext cx="3198082" cy="422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9" t="64388" r="51865" b="11576"/>
          <a:stretch/>
        </p:blipFill>
        <p:spPr bwMode="auto">
          <a:xfrm>
            <a:off x="6604961" y="3019425"/>
            <a:ext cx="2508513" cy="293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693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311" y="581855"/>
            <a:ext cx="8484781" cy="1534024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 smtClean="0">
                <a:latin typeface="Cambria" pitchFamily="18" charset="0"/>
              </a:rPr>
              <a:t>    Овладение </a:t>
            </a:r>
            <a:r>
              <a:rPr lang="ru-RU" sz="2000" dirty="0">
                <a:latin typeface="Cambria" pitchFamily="18" charset="0"/>
              </a:rPr>
              <a:t>навыками самостоятельного приобретения новых знаний, организации учебной деятельности, постановки целей, планирования, умение самостоятельно планировать пути достижения целей, в том числе альтернативные</a:t>
            </a:r>
            <a:r>
              <a:rPr lang="ru-RU" sz="2200" dirty="0">
                <a:latin typeface="Cambria" pitchFamily="18" charset="0"/>
              </a:rPr>
              <a:t>;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04311" y="-95693"/>
            <a:ext cx="7867934" cy="8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err="1" smtClean="0">
                <a:solidFill>
                  <a:prstClr val="black"/>
                </a:solidFill>
                <a:latin typeface="Cambria" pitchFamily="18" charset="0"/>
              </a:rPr>
              <a:t>Метапредметные</a:t>
            </a:r>
            <a:r>
              <a:rPr lang="ru-RU" sz="2800" b="1" dirty="0" smtClean="0">
                <a:solidFill>
                  <a:prstClr val="black"/>
                </a:solidFill>
                <a:latin typeface="Cambria" pitchFamily="18" charset="0"/>
              </a:rPr>
              <a:t> результаты </a:t>
            </a:r>
            <a:endParaRPr lang="ru-RU" sz="28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54409" r="52320" b="19132"/>
          <a:stretch/>
        </p:blipFill>
        <p:spPr bwMode="auto">
          <a:xfrm>
            <a:off x="179512" y="2060393"/>
            <a:ext cx="2816680" cy="39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t="24036" r="52476" b="55079"/>
          <a:stretch/>
        </p:blipFill>
        <p:spPr bwMode="auto">
          <a:xfrm>
            <a:off x="3181011" y="2056200"/>
            <a:ext cx="3074953" cy="33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7" t="24207" r="30648" b="46070"/>
          <a:stretch/>
        </p:blipFill>
        <p:spPr bwMode="auto">
          <a:xfrm>
            <a:off x="6372200" y="2060393"/>
            <a:ext cx="2476500" cy="398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035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8" t="18483" r="1776" b="17638"/>
          <a:stretch/>
        </p:blipFill>
        <p:spPr bwMode="auto">
          <a:xfrm>
            <a:off x="251520" y="1124744"/>
            <a:ext cx="3312368" cy="465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9" t="19225" r="2158" b="40388"/>
          <a:stretch/>
        </p:blipFill>
        <p:spPr bwMode="auto">
          <a:xfrm>
            <a:off x="3923928" y="1108606"/>
            <a:ext cx="3975156" cy="36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453"/>
          <p:cNvSpPr/>
          <p:nvPr/>
        </p:nvSpPr>
        <p:spPr>
          <a:xfrm>
            <a:off x="64992" y="-27384"/>
            <a:ext cx="9059738" cy="99894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r>
              <a:rPr lang="ru-RU" sz="2800" b="1" cap="small" dirty="0" smtClean="0"/>
              <a:t>                              </a:t>
            </a:r>
            <a:r>
              <a:rPr lang="ru-RU" sz="2800" b="1" cap="small" dirty="0" smtClean="0">
                <a:solidFill>
                  <a:srgbClr val="FFFFFF"/>
                </a:solidFill>
              </a:rPr>
              <a:t> </a:t>
            </a:r>
            <a:endParaRPr lang="ru-RU" sz="2800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632"/>
            <a:ext cx="8945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Дополнительные источники информации</a:t>
            </a:r>
            <a:endParaRPr lang="ru-RU" sz="3200" b="1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41749" r="28754" b="9527"/>
          <a:stretch/>
        </p:blipFill>
        <p:spPr bwMode="auto">
          <a:xfrm>
            <a:off x="4184171" y="4221088"/>
            <a:ext cx="4054288" cy="234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553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15326" r="1479" b="8439"/>
          <a:stretch/>
        </p:blipFill>
        <p:spPr bwMode="auto">
          <a:xfrm>
            <a:off x="2649862" y="3880861"/>
            <a:ext cx="3412228" cy="253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6" t="12180" r="26479" b="12803"/>
          <a:stretch/>
        </p:blipFill>
        <p:spPr bwMode="auto">
          <a:xfrm>
            <a:off x="2209425" y="964964"/>
            <a:ext cx="2146551" cy="285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20400" r="1431" b="13302"/>
          <a:stretch/>
        </p:blipFill>
        <p:spPr bwMode="auto">
          <a:xfrm>
            <a:off x="4552218" y="1015144"/>
            <a:ext cx="4165424" cy="279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hape 453"/>
          <p:cNvSpPr/>
          <p:nvPr/>
        </p:nvSpPr>
        <p:spPr>
          <a:xfrm>
            <a:off x="20766" y="637311"/>
            <a:ext cx="2474784" cy="45685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9" name="Shape 453"/>
          <p:cNvSpPr/>
          <p:nvPr/>
        </p:nvSpPr>
        <p:spPr>
          <a:xfrm>
            <a:off x="84262" y="16048"/>
            <a:ext cx="9059738" cy="54592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262" y="67794"/>
            <a:ext cx="8935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defRPr/>
            </a:pPr>
            <a:r>
              <a:rPr lang="ru-RU" kern="0" dirty="0" smtClean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Учебно-методические </a:t>
            </a:r>
            <a:r>
              <a:rPr lang="ru-RU" kern="0" dirty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комплексы по </a:t>
            </a:r>
            <a:r>
              <a:rPr lang="ru-RU" kern="0" dirty="0" smtClean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астрономии</a:t>
            </a:r>
            <a:endParaRPr lang="ru-RU" kern="0" dirty="0">
              <a:solidFill>
                <a:srgbClr val="FFFFFF"/>
              </a:solidFill>
              <a:latin typeface="Impact" pitchFamily="34" charset="0"/>
              <a:cs typeface="Helvetica"/>
              <a:sym typeface="Helvetica"/>
            </a:endParaRPr>
          </a:p>
          <a:p>
            <a:pPr algn="ctr" hangingPunct="0">
              <a:defRPr/>
            </a:pPr>
            <a:endParaRPr lang="ru-RU" sz="3300" kern="0" dirty="0">
              <a:solidFill>
                <a:srgbClr val="FFFFFF"/>
              </a:solidFill>
              <a:latin typeface="Impact" pitchFamily="34" charset="0"/>
              <a:cs typeface="Helvetica"/>
              <a:sym typeface="Helvetica"/>
            </a:endParaRPr>
          </a:p>
          <a:p>
            <a:pPr algn="ctr" hangingPunct="0">
              <a:defRPr/>
            </a:pPr>
            <a:r>
              <a:rPr lang="ru-RU" sz="3300" kern="0" dirty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792" r="1493" b="7790"/>
          <a:stretch/>
        </p:blipFill>
        <p:spPr bwMode="auto">
          <a:xfrm>
            <a:off x="150042" y="1165184"/>
            <a:ext cx="1869257" cy="238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Vzhumaev\Downloads\(cover) Астрономия.  11 класс. (Левитан Е. П.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1" y="4256348"/>
            <a:ext cx="1573241" cy="24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453"/>
          <p:cNvSpPr/>
          <p:nvPr/>
        </p:nvSpPr>
        <p:spPr>
          <a:xfrm>
            <a:off x="160460" y="3781426"/>
            <a:ext cx="2316040" cy="495300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261" y="3890124"/>
            <a:ext cx="2382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defRPr/>
            </a:pPr>
            <a:r>
              <a:rPr lang="ru-RU" kern="0" dirty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 Авт. ЛЕВИТАН Е.П.</a:t>
            </a:r>
          </a:p>
          <a:p>
            <a:pPr algn="ctr" hangingPunct="0">
              <a:defRPr/>
            </a:pPr>
            <a:endParaRPr lang="ru-RU" sz="3300" kern="0" dirty="0">
              <a:solidFill>
                <a:srgbClr val="FFFFFF"/>
              </a:solidFill>
              <a:latin typeface="Impact" pitchFamily="34" charset="0"/>
              <a:cs typeface="Helvetica"/>
              <a:sym typeface="Helvetica"/>
            </a:endParaRPr>
          </a:p>
          <a:p>
            <a:pPr algn="ctr" hangingPunct="0">
              <a:defRPr/>
            </a:pPr>
            <a:r>
              <a:rPr lang="ru-RU" sz="3300" kern="0" dirty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262365" y="676276"/>
            <a:ext cx="2757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defRPr/>
            </a:pPr>
            <a:r>
              <a:rPr lang="ru-RU" kern="0" dirty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 Авт. ЧАРУГИН В.М.</a:t>
            </a:r>
          </a:p>
          <a:p>
            <a:pPr algn="ctr" hangingPunct="0">
              <a:defRPr/>
            </a:pPr>
            <a:endParaRPr lang="ru-RU" sz="3300" kern="0" dirty="0">
              <a:solidFill>
                <a:srgbClr val="FFFFFF"/>
              </a:solidFill>
              <a:latin typeface="Impact" pitchFamily="34" charset="0"/>
              <a:cs typeface="Helvetica"/>
              <a:sym typeface="Helvetica"/>
            </a:endParaRPr>
          </a:p>
          <a:p>
            <a:pPr algn="ctr" hangingPunct="0">
              <a:defRPr/>
            </a:pPr>
            <a:r>
              <a:rPr lang="ru-RU" sz="3300" kern="0" dirty="0">
                <a:solidFill>
                  <a:srgbClr val="FFFFFF"/>
                </a:solidFill>
                <a:latin typeface="Impact" pitchFamily="34" charset="0"/>
                <a:cs typeface="Helvetica"/>
                <a:sym typeface="Helvetica"/>
              </a:rPr>
              <a:t>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2" t="18202" r="2077" b="7591"/>
          <a:stretch/>
        </p:blipFill>
        <p:spPr bwMode="auto">
          <a:xfrm>
            <a:off x="6291831" y="3890123"/>
            <a:ext cx="1728155" cy="26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87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293096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Контрольно-измерительные материалы 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pPr lvl="3"/>
            <a:r>
              <a:rPr lang="ru-RU" sz="2000" dirty="0" smtClean="0"/>
              <a:t>Задания </a:t>
            </a:r>
            <a:r>
              <a:rPr lang="ru-RU" sz="2000" dirty="0"/>
              <a:t>и тесты могут быть с решениями, указаниями и ответами. </a:t>
            </a:r>
            <a:r>
              <a:rPr lang="ru-RU" sz="2000" dirty="0" smtClean="0"/>
              <a:t>Они </a:t>
            </a:r>
            <a:r>
              <a:rPr lang="ru-RU" sz="2000" dirty="0"/>
              <a:t>предназначены для самостоятельной работы учащихся, а </a:t>
            </a:r>
            <a:r>
              <a:rPr lang="ru-RU" sz="2000" dirty="0" smtClean="0"/>
              <a:t>также </a:t>
            </a:r>
            <a:r>
              <a:rPr lang="ru-RU" sz="2000" dirty="0"/>
              <a:t>несут контролирующую функцию учебных достижений </a:t>
            </a:r>
            <a:r>
              <a:rPr lang="ru-RU" sz="2000" dirty="0" smtClean="0"/>
              <a:t>школьников</a:t>
            </a:r>
            <a:endParaRPr lang="ru-RU" sz="2000" dirty="0"/>
          </a:p>
        </p:txBody>
      </p:sp>
      <p:pic>
        <p:nvPicPr>
          <p:cNvPr id="3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022" y="139278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Тетрадь-практикум</a:t>
            </a:r>
          </a:p>
        </p:txBody>
      </p:sp>
      <p:sp>
        <p:nvSpPr>
          <p:cNvPr id="5" name="Содержимое 6"/>
          <p:cNvSpPr txBox="1">
            <a:spLocks/>
          </p:cNvSpPr>
          <p:nvPr/>
        </p:nvSpPr>
        <p:spPr bwMode="auto">
          <a:xfrm>
            <a:off x="335187" y="603142"/>
            <a:ext cx="8444953" cy="308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 smtClean="0">
                <a:latin typeface="+mn-lt"/>
              </a:rPr>
              <a:t>Практические</a:t>
            </a: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 работы в классе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 smtClean="0">
                <a:latin typeface="+mn-lt"/>
              </a:rPr>
              <a:t>Наблюдения</a:t>
            </a:r>
            <a:endParaRPr lang="ru-RU" sz="2000" dirty="0">
              <a:solidFill>
                <a:srgbClr val="000000"/>
              </a:solidFill>
              <a:latin typeface="+mn-lt"/>
            </a:endParaRP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</a:rPr>
              <a:t>Исследовательские лабораторные работы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Лабораторные </a:t>
            </a:r>
            <a:r>
              <a:rPr lang="ru-RU" sz="2000" dirty="0">
                <a:solidFill>
                  <a:srgbClr val="000000"/>
                </a:solidFill>
                <a:latin typeface="+mn-lt"/>
              </a:rPr>
              <a:t>работы, предусматривающие коллективную форму выполнения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</a:rPr>
              <a:t>Работы с использованием информационно-коммуникационных технологий </a:t>
            </a:r>
          </a:p>
          <a:p>
            <a:pPr marL="812800" lvl="1" indent="-457200" algn="just">
              <a:buSzPct val="80000"/>
              <a:buFont typeface="+mj-lt"/>
              <a:buAutoNum type="arabicPeriod"/>
              <a:tabLst>
                <a:tab pos="3556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</a:rPr>
              <a:t>Использование видео и </a:t>
            </a:r>
            <a:r>
              <a:rPr lang="ru-RU" sz="2000" dirty="0" smtClean="0">
                <a:solidFill>
                  <a:srgbClr val="000000"/>
                </a:solidFill>
                <a:latin typeface="+mn-lt"/>
              </a:rPr>
              <a:t>фотоматериалов</a:t>
            </a:r>
            <a:endParaRPr lang="ru-RU" sz="2000" b="1" dirty="0" smtClean="0">
              <a:solidFill>
                <a:srgbClr val="000000"/>
              </a:solidFill>
              <a:latin typeface="+mn-lt"/>
            </a:endParaRPr>
          </a:p>
          <a:p>
            <a:pPr lvl="1" algn="ctr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ru-RU" sz="26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3277433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Рабочая тетрадь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</a:rPr>
              <a:t>Содержит задания разного уровня по видам деятельности</a:t>
            </a:r>
            <a:endParaRPr lang="ru-RU" sz="2000" dirty="0" smtClean="0">
              <a:solidFill>
                <a:schemeClr val="tx1"/>
              </a:solidFill>
              <a:latin typeface="+mn-lt"/>
            </a:endParaRPr>
          </a:p>
          <a:p>
            <a:endParaRPr lang="ru-RU" sz="20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7544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звёздный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Этот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вид учебного издания предназначен для ознакомления учащихся с созвездиями и объектами звёздного неба.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Сборник задач по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астрономии </a:t>
            </a:r>
          </a:p>
          <a:p>
            <a:pPr lvl="0" algn="just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есты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ачественные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екстовые задачи</a:t>
            </a: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Практические задачи</a:t>
            </a:r>
            <a:endParaRPr lang="ru-RU" sz="2000" dirty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асчетные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</a:p>
          <a:p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2" t="26061" r="32321" b="19698"/>
          <a:stretch/>
        </p:blipFill>
        <p:spPr bwMode="auto">
          <a:xfrm>
            <a:off x="4860032" y="2209473"/>
            <a:ext cx="2982686" cy="352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75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89028"/>
            <a:ext cx="86260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/>
              <a:t>     Календарь </a:t>
            </a:r>
            <a:r>
              <a:rPr lang="ru-RU" dirty="0"/>
              <a:t>содержит справочные материалы, необходимые для организации и проведения астрономических наблюдений с учащимися. Он издается ежегодно и рассчитан на пользование в течение учебного года. Календарь позволяет правильно выбрать время наблюдения Луны и планет в периоды их наилучшей видимости, указывает, когда и в какой области неба следует наблюдать метеоры, знакомит с наиболее интересными звёздами, звёздными скоплениями, туманностями и галактиками. 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Традиционно </a:t>
            </a:r>
            <a:r>
              <a:rPr lang="ru-RU" b="1" dirty="0">
                <a:solidFill>
                  <a:srgbClr val="FF0000"/>
                </a:solidFill>
              </a:rPr>
              <a:t>календарь содержит четыре раздела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Календарь наблюдателя</a:t>
            </a:r>
            <a:r>
              <a:rPr lang="ru-RU" dirty="0" smtClean="0"/>
              <a:t>»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Справочник наблюдателя</a:t>
            </a:r>
            <a:r>
              <a:rPr lang="ru-RU" dirty="0" smtClean="0"/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Памятные даты» </a:t>
            </a: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Приложения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https://pp.vk.me/c540103/c620629/v620629946/1dbbc/yDj_ao9OTu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5"/>
          <a:stretch/>
        </p:blipFill>
        <p:spPr bwMode="auto">
          <a:xfrm>
            <a:off x="6700757" y="3356992"/>
            <a:ext cx="1944328" cy="29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453"/>
          <p:cNvSpPr/>
          <p:nvPr/>
        </p:nvSpPr>
        <p:spPr>
          <a:xfrm>
            <a:off x="77592" y="-27384"/>
            <a:ext cx="9059738" cy="67487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4624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Школьный астрономический </a:t>
            </a:r>
            <a:r>
              <a:rPr lang="ru-RU" sz="2400" b="1" dirty="0" smtClean="0">
                <a:solidFill>
                  <a:schemeClr val="bg1"/>
                </a:solidFill>
              </a:rPr>
              <a:t>календарь </a:t>
            </a:r>
          </a:p>
          <a:p>
            <a:endParaRPr lang="ru-RU" sz="2400" dirty="0"/>
          </a:p>
        </p:txBody>
      </p:sp>
      <p:pic>
        <p:nvPicPr>
          <p:cNvPr id="6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820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56992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0099"/>
                </a:solidFill>
              </a:rPr>
              <a:t>     Изучение </a:t>
            </a:r>
            <a:r>
              <a:rPr lang="ru-RU" sz="2000" i="1" dirty="0">
                <a:solidFill>
                  <a:srgbClr val="000099"/>
                </a:solidFill>
              </a:rPr>
              <a:t>астрономии в общем образовании обусловливается важностью вклада астрономии в создание научной картины мира и формирование научного мировоззрения современного человека. В рамках астрономии изучаются основные физические характеристики, состав, строение, происхождение и эволюция космических объектов, астрономические явления и космические процессы.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Школьный </a:t>
            </a:r>
            <a:r>
              <a:rPr lang="ru-RU" sz="2000" dirty="0"/>
              <a:t>курс астрономии призван способствовать формированию современной естественнонаучной картины  мира, раскрывать развитие представлений о строении Вселенной как о длительном и сложном пути познания человечеством окружающей природы и своего места в ней. </a:t>
            </a:r>
          </a:p>
        </p:txBody>
      </p:sp>
      <p:pic>
        <p:nvPicPr>
          <p:cNvPr id="4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453"/>
          <p:cNvSpPr/>
          <p:nvPr/>
        </p:nvSpPr>
        <p:spPr>
          <a:xfrm>
            <a:off x="35496" y="44624"/>
            <a:ext cx="9059738" cy="86409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КУРС АСТРОНОМИИ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89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Словарь-справочник астрономических </a:t>
            </a:r>
            <a:r>
              <a:rPr lang="ru-RU" b="1" dirty="0" smtClean="0">
                <a:solidFill>
                  <a:srgbClr val="FF0000"/>
                </a:solidFill>
              </a:rPr>
              <a:t>терминов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Словари-справочники </a:t>
            </a:r>
            <a:r>
              <a:rPr lang="ru-RU" dirty="0"/>
              <a:t>содержат краткие определения астрономических понятий и терминов, встречающихся в учебных пособиях и необходимых для усвоения учащимися в соответствии с требованиями образовательного стандарта и учебной программы. В ряде случаев терминологический словарь дополняется астрономическими справочными таблицами.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7422" y="3356992"/>
            <a:ext cx="852304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Хрестоматия </a:t>
            </a:r>
            <a:r>
              <a:rPr lang="ru-RU" sz="2000" b="1" dirty="0">
                <a:solidFill>
                  <a:srgbClr val="FF0000"/>
                </a:solidFill>
              </a:rPr>
              <a:t>по </a:t>
            </a:r>
            <a:r>
              <a:rPr lang="ru-RU" sz="2000" b="1" dirty="0" smtClean="0">
                <a:solidFill>
                  <a:srgbClr val="FF0000"/>
                </a:solidFill>
              </a:rPr>
              <a:t>астрономии</a:t>
            </a: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Это </a:t>
            </a:r>
            <a:r>
              <a:rPr lang="ru-RU" dirty="0"/>
              <a:t>особый вид учебного пособия для учащихся, своим содержанием дополняющий и расширяющий базовый учебник. В хрестоматии показывается, как возникли и развивались фундаментальные идеи астрономии, приводятся научные </a:t>
            </a:r>
            <a:r>
              <a:rPr lang="ru-RU" dirty="0" smtClean="0"/>
              <a:t>биографии </a:t>
            </a:r>
            <a:r>
              <a:rPr lang="ru-RU" dirty="0"/>
              <a:t>учёных, выдержки из научных трудов, связанных с учебной программой. Использование учителем на уроке хрестоматийных материалов позволяет учащимся соприкоснуться с первоисточниками, проникнуть во внутреннюю «лабораторию» учёного.</a:t>
            </a:r>
          </a:p>
        </p:txBody>
      </p:sp>
      <p:sp>
        <p:nvSpPr>
          <p:cNvPr id="4" name="Shape 453"/>
          <p:cNvSpPr/>
          <p:nvPr/>
        </p:nvSpPr>
        <p:spPr>
          <a:xfrm>
            <a:off x="35496" y="44624"/>
            <a:ext cx="9059738" cy="67487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lvl="0"/>
            <a:r>
              <a:rPr lang="ru-RU" sz="2400" b="1" dirty="0" smtClean="0">
                <a:solidFill>
                  <a:srgbClr val="FFFFFF"/>
                </a:solidFill>
              </a:rPr>
              <a:t>                         Дополнительные материалы </a:t>
            </a:r>
            <a:endParaRPr lang="ru-RU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72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3"/>
          <p:cNvSpPr/>
          <p:nvPr/>
        </p:nvSpPr>
        <p:spPr>
          <a:xfrm>
            <a:off x="50747" y="53790"/>
            <a:ext cx="9059738" cy="67487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lvl="0"/>
            <a:r>
              <a:rPr lang="ru-RU" sz="2400" b="1" dirty="0" smtClean="0">
                <a:solidFill>
                  <a:srgbClr val="FFFFFF"/>
                </a:solidFill>
              </a:rPr>
              <a:t>                        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-99392"/>
            <a:ext cx="59766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Возможные темы практических работ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889" y="1263512"/>
            <a:ext cx="856895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FF0000"/>
                </a:solidFill>
              </a:rPr>
              <a:t>Основные элементы небесной сферы. Системы небесных координат </a:t>
            </a:r>
          </a:p>
          <a:p>
            <a:r>
              <a:rPr lang="ru-RU" b="1" dirty="0" smtClean="0"/>
              <a:t>Оборудование: </a:t>
            </a:r>
            <a:r>
              <a:rPr lang="ru-RU" dirty="0" smtClean="0"/>
              <a:t>модель небесной сферы, чёрный глобус</a:t>
            </a:r>
          </a:p>
          <a:p>
            <a:endParaRPr lang="ru-RU" dirty="0" smtClean="0"/>
          </a:p>
          <a:p>
            <a:r>
              <a:rPr lang="ru-RU" sz="2000" dirty="0" smtClean="0">
                <a:solidFill>
                  <a:srgbClr val="FF0000"/>
                </a:solidFill>
              </a:rPr>
              <a:t>Изучение систем счёта времени</a:t>
            </a:r>
          </a:p>
          <a:p>
            <a:r>
              <a:rPr lang="ru-RU" b="1" dirty="0"/>
              <a:t>Оборудование:</a:t>
            </a:r>
            <a:r>
              <a:rPr lang="ru-RU" dirty="0"/>
              <a:t> модель небесной сферы, астрономический  </a:t>
            </a:r>
            <a:r>
              <a:rPr lang="ru-RU" dirty="0" smtClean="0"/>
              <a:t>календарь, </a:t>
            </a:r>
            <a:r>
              <a:rPr lang="ru-RU" dirty="0"/>
              <a:t>подвижная звездная карта.</a:t>
            </a:r>
          </a:p>
          <a:p>
            <a:endParaRPr lang="ru-RU" dirty="0" smtClean="0"/>
          </a:p>
          <a:p>
            <a:r>
              <a:rPr lang="ru-RU" sz="2000" dirty="0" smtClean="0">
                <a:solidFill>
                  <a:srgbClr val="FF0000"/>
                </a:solidFill>
              </a:rPr>
              <a:t>Изучение видимого годового движения </a:t>
            </a:r>
            <a:r>
              <a:rPr lang="ru-RU" sz="2000" dirty="0">
                <a:solidFill>
                  <a:srgbClr val="FF0000"/>
                </a:solidFill>
              </a:rPr>
              <a:t>Солнца 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ru-RU" b="1" dirty="0" smtClean="0"/>
              <a:t>Оборудование</a:t>
            </a:r>
            <a:r>
              <a:rPr lang="ru-RU" b="1" dirty="0"/>
              <a:t>:</a:t>
            </a:r>
            <a:r>
              <a:rPr lang="ru-RU" dirty="0"/>
              <a:t> модель небесной сферы, </a:t>
            </a:r>
            <a:r>
              <a:rPr lang="ru-RU" dirty="0" smtClean="0"/>
              <a:t>звездный </a:t>
            </a:r>
            <a:r>
              <a:rPr lang="ru-RU" dirty="0"/>
              <a:t>атлас, </a:t>
            </a:r>
            <a:r>
              <a:rPr lang="ru-RU" dirty="0" smtClean="0"/>
              <a:t>подвижная </a:t>
            </a:r>
            <a:r>
              <a:rPr lang="ru-RU" dirty="0"/>
              <a:t>карта звездного неба, астрономический календарь - ежегодник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000" dirty="0" smtClean="0">
                <a:solidFill>
                  <a:srgbClr val="FF0000"/>
                </a:solidFill>
              </a:rPr>
              <a:t>Определение положений и условий видимости планет</a:t>
            </a:r>
          </a:p>
          <a:p>
            <a:r>
              <a:rPr lang="ru-RU" b="1" dirty="0" smtClean="0"/>
              <a:t>Оборудование</a:t>
            </a:r>
            <a:r>
              <a:rPr lang="ru-RU" b="1" dirty="0"/>
              <a:t>: </a:t>
            </a:r>
            <a:r>
              <a:rPr lang="ru-RU" dirty="0" smtClean="0"/>
              <a:t>программы на компьютере, </a:t>
            </a:r>
            <a:r>
              <a:rPr lang="ru-RU" dirty="0"/>
              <a:t>звездная карта зодиакальных созвездий, подвижная карта </a:t>
            </a:r>
            <a:r>
              <a:rPr lang="ru-RU" dirty="0" smtClean="0"/>
              <a:t>звездного </a:t>
            </a:r>
            <a:r>
              <a:rPr lang="ru-RU" dirty="0"/>
              <a:t>неба.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3775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3"/>
          <p:cNvSpPr/>
          <p:nvPr/>
        </p:nvSpPr>
        <p:spPr>
          <a:xfrm>
            <a:off x="0" y="0"/>
            <a:ext cx="9059738" cy="99894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r>
              <a:rPr lang="ru-RU" sz="2800" b="1" cap="small" dirty="0" smtClean="0"/>
              <a:t>                              </a:t>
            </a:r>
            <a:r>
              <a:rPr lang="ru-RU" sz="2800" b="1" cap="small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268760"/>
            <a:ext cx="7128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модель </a:t>
            </a:r>
            <a:r>
              <a:rPr lang="ru-RU" dirty="0"/>
              <a:t>небесной </a:t>
            </a:r>
            <a:r>
              <a:rPr lang="ru-RU" dirty="0" smtClean="0"/>
              <a:t>сферы</a:t>
            </a:r>
          </a:p>
          <a:p>
            <a:r>
              <a:rPr lang="ru-RU" dirty="0"/>
              <a:t>ч</a:t>
            </a:r>
            <a:r>
              <a:rPr lang="ru-RU" dirty="0" smtClean="0"/>
              <a:t>ёрный глобус</a:t>
            </a:r>
          </a:p>
          <a:p>
            <a:r>
              <a:rPr lang="ru-RU" dirty="0" smtClean="0"/>
              <a:t>глобус </a:t>
            </a:r>
            <a:r>
              <a:rPr lang="ru-RU" dirty="0"/>
              <a:t>звёздного </a:t>
            </a:r>
            <a:r>
              <a:rPr lang="ru-RU" dirty="0" smtClean="0"/>
              <a:t>неба</a:t>
            </a:r>
          </a:p>
          <a:p>
            <a:r>
              <a:rPr lang="ru-RU" dirty="0" smtClean="0"/>
              <a:t>глобус Марса</a:t>
            </a:r>
          </a:p>
          <a:p>
            <a:r>
              <a:rPr lang="ru-RU" dirty="0" smtClean="0"/>
              <a:t>глобус Луны </a:t>
            </a:r>
          </a:p>
          <a:p>
            <a:r>
              <a:rPr lang="ru-RU" dirty="0" smtClean="0"/>
              <a:t>демонстрационная подвижная </a:t>
            </a:r>
            <a:r>
              <a:rPr lang="ru-RU" dirty="0"/>
              <a:t>карты звёздного неба и др.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88640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Модели и </a:t>
            </a:r>
            <a:r>
              <a:rPr lang="ru-RU" sz="3200" b="1" dirty="0" smtClean="0">
                <a:solidFill>
                  <a:schemeClr val="bg1"/>
                </a:solidFill>
              </a:rPr>
              <a:t>схемы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begemoti.com/img/t/a/78/b/78-T59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23086"/>
            <a:ext cx="3635896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4" t="19085" r="1811" b="13130"/>
          <a:stretch/>
        </p:blipFill>
        <p:spPr bwMode="auto">
          <a:xfrm>
            <a:off x="781427" y="3317195"/>
            <a:ext cx="4150613" cy="30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18025" r="43036" b="22544"/>
          <a:stretch/>
        </p:blipFill>
        <p:spPr bwMode="auto">
          <a:xfrm>
            <a:off x="7147452" y="1174882"/>
            <a:ext cx="1780524" cy="184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697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/>
        </p:nvSpPr>
        <p:spPr>
          <a:xfrm>
            <a:off x="50747" y="53790"/>
            <a:ext cx="9059738" cy="67487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r>
              <a:rPr lang="ru-RU" sz="2800" b="1" cap="small" dirty="0" smtClean="0"/>
              <a:t>                                    </a:t>
            </a:r>
            <a:r>
              <a:rPr lang="ru-RU" sz="2800" b="1" cap="small" dirty="0" smtClean="0">
                <a:solidFill>
                  <a:schemeClr val="bg1"/>
                </a:solidFill>
              </a:rPr>
              <a:t>Наблюдения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612845"/>
            <a:ext cx="835292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endParaRPr lang="ru-RU" sz="1400" dirty="0"/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Наблюдения невооруженным глазом с использованием компьютерных приложений для определения положения небесных объектов на конкретную дату:</a:t>
            </a:r>
          </a:p>
          <a:p>
            <a:pPr lvl="1"/>
            <a:endParaRPr lang="ru-RU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 smtClean="0"/>
              <a:t>Основные </a:t>
            </a:r>
            <a:r>
              <a:rPr lang="ru-RU" dirty="0"/>
              <a:t>созвездия Северного полушария (Большая Медведица, Малая Медведица, Волопас, Лебедь, Кассиопея, Орион и др.)  </a:t>
            </a:r>
          </a:p>
          <a:p>
            <a:pPr marL="285750" lvl="1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 smtClean="0"/>
              <a:t>Яркие  </a:t>
            </a:r>
            <a:r>
              <a:rPr lang="ru-RU" dirty="0"/>
              <a:t>звезды (Полярная звезда, Арктур, Вега, Капелла, Сириус, Бетельгейзе и др.)</a:t>
            </a: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Наблюдения </a:t>
            </a:r>
            <a:r>
              <a:rPr lang="ru-RU" b="1" dirty="0">
                <a:solidFill>
                  <a:srgbClr val="FF0000"/>
                </a:solidFill>
              </a:rPr>
              <a:t>в телескоп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</a:p>
          <a:p>
            <a:pPr lvl="0"/>
            <a:endParaRPr lang="ru-RU" b="1" dirty="0">
              <a:solidFill>
                <a:srgbClr val="FF0000"/>
              </a:solidFill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/>
              <a:t>Луны (моря, горы, кратеры)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/>
              <a:t>Планеты (Венера, Марс, Юпитер, Сатурн – на выбор исходя из условий видимости)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dirty="0"/>
              <a:t>Туманности и звездные скопления</a:t>
            </a:r>
          </a:p>
        </p:txBody>
      </p:sp>
    </p:spTree>
    <p:extLst>
      <p:ext uri="{BB962C8B-B14F-4D97-AF65-F5344CB8AC3E}">
        <p14:creationId xmlns:p14="http://schemas.microsoft.com/office/powerpoint/2010/main" val="2429146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53"/>
          <p:cNvSpPr/>
          <p:nvPr/>
        </p:nvSpPr>
        <p:spPr>
          <a:xfrm>
            <a:off x="50747" y="53790"/>
            <a:ext cx="9059738" cy="99894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r>
              <a:rPr lang="ru-RU" sz="2800" b="1" cap="small" dirty="0" smtClean="0"/>
              <a:t>                              </a:t>
            </a:r>
            <a:r>
              <a:rPr lang="ru-RU" sz="2800" b="1" cap="small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556792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Телескопы</a:t>
            </a:r>
          </a:p>
          <a:p>
            <a:endParaRPr lang="ru-RU" sz="2400" dirty="0" smtClean="0"/>
          </a:p>
          <a:p>
            <a:r>
              <a:rPr lang="ru-RU" sz="2400" dirty="0" smtClean="0"/>
              <a:t>Астрономические трубы </a:t>
            </a:r>
          </a:p>
          <a:p>
            <a:endParaRPr lang="ru-RU" sz="2400" dirty="0" smtClean="0"/>
          </a:p>
          <a:p>
            <a:r>
              <a:rPr lang="ru-RU" sz="2400" dirty="0" smtClean="0"/>
              <a:t>Бинокли 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Для </a:t>
            </a:r>
            <a:r>
              <a:rPr lang="ru-RU" sz="2400" dirty="0"/>
              <a:t>организации образовательного процесса необходимо иметь хотя бы простейшие из них.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8864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Оптические приборы, необходимые для организации астрономических </a:t>
            </a:r>
            <a:r>
              <a:rPr lang="ru-RU" sz="2000" b="1" dirty="0" smtClean="0">
                <a:solidFill>
                  <a:schemeClr val="bg1"/>
                </a:solidFill>
              </a:rPr>
              <a:t>наблюдений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harmbaton1197.forumbb.ru/uploads/0008/1c/e7/57-4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68593"/>
            <a:ext cx="2017998" cy="2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lectronics.nohoho.ru/sites/electronics.nohoho.ru/files/veber-classic-bpshts-10x50-vrwa-bl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33727"/>
            <a:ext cx="2708300" cy="203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146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301208"/>
            <a:ext cx="8685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Основным </a:t>
            </a:r>
            <a:r>
              <a:rPr lang="ru-RU" dirty="0"/>
              <a:t>техническим средством обучения по астрономии в настоящее время должен стать компьютер, позволяющий использовать мультимедийные </a:t>
            </a:r>
            <a:r>
              <a:rPr lang="ru-RU" dirty="0" smtClean="0"/>
              <a:t>диски</a:t>
            </a:r>
            <a:r>
              <a:rPr lang="ru-RU" dirty="0"/>
              <a:t>, моделировать звёздное небо, а также использовать информацию из Интернета.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Комплект технических средств обучения с соответствующим программным и информационным </a:t>
            </a:r>
            <a:r>
              <a:rPr lang="ru-RU" sz="2000" b="1" dirty="0" smtClean="0">
                <a:solidFill>
                  <a:srgbClr val="FF0000"/>
                </a:solidFill>
              </a:rPr>
              <a:t>обеспечением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7853" r="9997" b="4216"/>
          <a:stretch/>
        </p:blipFill>
        <p:spPr bwMode="auto">
          <a:xfrm>
            <a:off x="4472372" y="1052736"/>
            <a:ext cx="4392488" cy="376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20208" r="31867" b="25764"/>
          <a:stretch/>
        </p:blipFill>
        <p:spPr bwMode="auto">
          <a:xfrm>
            <a:off x="179512" y="2204864"/>
            <a:ext cx="4178595" cy="296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015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Видеофильмы и </a:t>
            </a:r>
            <a:r>
              <a:rPr lang="ru-RU" b="1" dirty="0" err="1">
                <a:solidFill>
                  <a:srgbClr val="FF0000"/>
                </a:solidFill>
              </a:rPr>
              <a:t>видеоэнциклопедии</a:t>
            </a:r>
            <a:r>
              <a:rPr lang="ru-RU" b="1" dirty="0">
                <a:solidFill>
                  <a:srgbClr val="FF0000"/>
                </a:solidFill>
              </a:rPr>
              <a:t> астрономического содержания, мультимедийные </a:t>
            </a:r>
            <a:r>
              <a:rPr lang="ru-RU" b="1" dirty="0" smtClean="0">
                <a:solidFill>
                  <a:srgbClr val="FF0000"/>
                </a:solidFill>
              </a:rPr>
              <a:t>пособия</a:t>
            </a:r>
          </a:p>
          <a:p>
            <a:r>
              <a:rPr lang="ru-RU" dirty="0" smtClean="0"/>
              <a:t>Используются </a:t>
            </a:r>
            <a:r>
              <a:rPr lang="ru-RU" dirty="0"/>
              <a:t>учителем наряду с другими средствами обучения после сравнения их дидактических возможностей с имеющимися в наличии и в соответствии с техническими возможностями реализации их преимуществ в образовательном процессе.</a:t>
            </a:r>
          </a:p>
        </p:txBody>
      </p:sp>
      <p:pic>
        <p:nvPicPr>
          <p:cNvPr id="4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0150"/>
            <a:ext cx="4938923" cy="39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3087004"/>
            <a:ext cx="3888432" cy="311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724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>
          <a:blip r:embed="rId3" cstate="print">
            <a:extLst/>
          </a:blip>
          <a:srcRect r="5562"/>
          <a:stretch>
            <a:fillRect/>
          </a:stretch>
        </p:blipFill>
        <p:spPr>
          <a:xfrm>
            <a:off x="0" y="0"/>
            <a:ext cx="9143985" cy="6933307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shade val="100000"/>
                  <a:satMod val="115000"/>
                  <a:lumMod val="19000"/>
                  <a:lumOff val="81000"/>
                </a:schemeClr>
              </a:gs>
            </a:gsLst>
            <a:lin ang="0" scaled="1"/>
          </a:gradFill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73931" y="6156012"/>
            <a:ext cx="1189757" cy="369332"/>
          </a:xfrm>
          <a:prstGeom prst="rect">
            <a:avLst/>
          </a:prstGeom>
          <a:solidFill>
            <a:srgbClr val="A4DAF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2017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extbook New Bold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97588" y="2564904"/>
            <a:ext cx="5865107" cy="1008112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33" tIns="40067" rIns="80133" bIns="40067"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Спасибо за внимание!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930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9503" y="33117"/>
            <a:ext cx="1662915" cy="761680"/>
            <a:chOff x="9503" y="33117"/>
            <a:chExt cx="1662915" cy="761680"/>
          </a:xfrm>
        </p:grpSpPr>
        <p:pic>
          <p:nvPicPr>
            <p:cNvPr id="27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42" y="33117"/>
              <a:ext cx="613582" cy="65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" y="97910"/>
              <a:ext cx="1662915" cy="69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357188" y="3643313"/>
            <a:ext cx="8613849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</a:pPr>
            <a:endParaRPr lang="ru-RU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разнообразных информационно-образовательных ресурсов;</a:t>
            </a:r>
            <a:endParaRPr lang="en-US" sz="2800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компьютерных средств обучения;</a:t>
            </a:r>
            <a:endParaRPr lang="en-US" sz="2800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современных средств коммуникации;</a:t>
            </a:r>
            <a:endParaRPr lang="en-US" sz="2800" b="1" dirty="0">
              <a:solidFill>
                <a:srgbClr val="10253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</a:pPr>
            <a:r>
              <a:rPr lang="ru-RU" sz="2800" b="1" dirty="0">
                <a:solidFill>
                  <a:srgbClr val="10253F"/>
                </a:solidFill>
                <a:latin typeface="Times New Roman" pitchFamily="18" charset="0"/>
              </a:rPr>
              <a:t>педагогических технологий.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57250" y="783685"/>
            <a:ext cx="78581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</a:rPr>
              <a:t>ЧТО ТАКОЕ СОВРЕМЕННАЯ ИОС?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55662" y="1772816"/>
            <a:ext cx="8715375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17375E"/>
                </a:solidFill>
                <a:latin typeface="Times New Roman" pitchFamily="18" charset="0"/>
              </a:rPr>
              <a:t>С ТОЧКИ ЗРЕНИЯ ОБРАЗОВАТЕЛЬНОГО ПРОЦЕССА СОВРЕМЕННАЯ ИОС – ЭТО:</a:t>
            </a:r>
          </a:p>
          <a:p>
            <a:pPr algn="ctr"/>
            <a:r>
              <a:rPr lang="ru-RU" b="1" dirty="0" smtClean="0">
                <a:solidFill>
                  <a:srgbClr val="17375E"/>
                </a:solidFill>
                <a:latin typeface="Times New Roman" pitchFamily="18" charset="0"/>
              </a:rPr>
              <a:t>ОТКРЫТАЯ </a:t>
            </a:r>
            <a:r>
              <a:rPr lang="ru-RU" b="1" dirty="0">
                <a:solidFill>
                  <a:srgbClr val="17375E"/>
                </a:solidFill>
                <a:latin typeface="Times New Roman" pitchFamily="18" charset="0"/>
              </a:rPr>
              <a:t>ПЕДАГОГИЧЕСКАЯ СИСТЕМА (ПОДСИСТЕМА) НАПРАВЛЕННАЯ НА ФОРМИРОВАНИЕ ТВОРЧЕСКОЙ ИНТЕЛЛЕКТУАЛЬНО И СОЦИАЛЬНО РАЗВИТОЙ  ЛИЧНОСТИ</a:t>
            </a:r>
          </a:p>
        </p:txBody>
      </p:sp>
      <p:sp>
        <p:nvSpPr>
          <p:cNvPr id="24" name="Прямоугольник 9"/>
          <p:cNvSpPr>
            <a:spLocks noChangeArrowheads="1"/>
          </p:cNvSpPr>
          <p:nvPr/>
        </p:nvSpPr>
        <p:spPr bwMode="auto">
          <a:xfrm>
            <a:off x="477912" y="3412332"/>
            <a:ext cx="4135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сформированная на основе: 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86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Полученные файлы\PERS_8-9-kl\Схем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9119">
            <a:off x="2905826" y="1897119"/>
            <a:ext cx="3174697" cy="31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3191" y="1110830"/>
            <a:ext cx="2000250" cy="4619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ИНДИВИДУАЛИЗАЦИЯ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УЧЕБНОГО ПРОЦЕССА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2827" y="1018756"/>
            <a:ext cx="3143250" cy="646112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ОРГАНИЗАЦИЯ КОЛЛЕКТИВНОЙ ДЕЯТЕЛЬНОСТИ И РАБОТЫ В ГРУППАХ СОТРУДНИЧЕСТВА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46011" y="2450306"/>
            <a:ext cx="2000250" cy="4619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ОРИЕНТАЦИЯ НА САМООБРАЗОВАНИЕ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852" y="2127249"/>
            <a:ext cx="2000250" cy="64611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СОЗДАНИЕ СИТУАЦИИ УСПЕШНОСТИ ДЛЯ УЧАЩИХСЯ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0142" y="3191668"/>
            <a:ext cx="2000250" cy="8302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ВОЗМОЖНОСТЬ ОБЕСПЕЧЕНИЯ ДЕЯТЕЛЬНОСТНОГО ПОДХОДА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9642" y="4509120"/>
            <a:ext cx="2015546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cap="sm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ГИБКОСТЬ ОРГАНИЗАЦИОННОЙ СТРУКТУРЫ </a:t>
            </a:r>
            <a:r>
              <a:rPr lang="ru-RU" sz="1200" b="1" cap="small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ОБУЧЕНИЯ</a:t>
            </a:r>
            <a:endParaRPr lang="ru-RU" sz="1200" b="1" cap="small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95944" y="3375819"/>
            <a:ext cx="2000250" cy="461962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СОЦИАЛИЗАЦИЯ УЧАЩИХСЯ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04248" y="4130468"/>
            <a:ext cx="2000250" cy="101600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ОБЕСПЕЧЕНИЕ ПСИХОЛОГО-ПЕДАГОГИЧЕСКОГО СОПРОВОЖДЕНИЯ УЧЕБНОГО ПРОЦЕССА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5268936"/>
            <a:ext cx="2000250" cy="8302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РАЗНОУРОВНЕВОСТЬ СОДЕРЖАНИЯ ОБРАЗОВАТЕЛЬНОГО РЕСУРСА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71800" y="5447184"/>
            <a:ext cx="2000250" cy="646112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ВОЗМОЖНОСТЬ ИНТЕНСИФИКАЦИИ ПРОЦЕССА ОБУЧЕНИЯ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9503" y="33117"/>
            <a:ext cx="1662915" cy="761680"/>
            <a:chOff x="9503" y="33117"/>
            <a:chExt cx="1662915" cy="761680"/>
          </a:xfrm>
        </p:grpSpPr>
        <p:pic>
          <p:nvPicPr>
            <p:cNvPr id="27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42" y="33117"/>
              <a:ext cx="613582" cy="65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" y="97910"/>
              <a:ext cx="1662915" cy="69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Прямоугольник 24"/>
          <p:cNvSpPr/>
          <p:nvPr/>
        </p:nvSpPr>
        <p:spPr>
          <a:xfrm>
            <a:off x="3438128" y="2852936"/>
            <a:ext cx="2286000" cy="1246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ПЕДАГОГИЧЕСКИЙ ПОТЕНЦИАЛ ИНФОРМАЦИОННО-ОБРАЗОВАТЕЛЬНОЙ СРЕДЫ</a:t>
            </a:r>
          </a:p>
        </p:txBody>
      </p:sp>
      <p:sp>
        <p:nvSpPr>
          <p:cNvPr id="4110" name="Стрелка вверх 4109"/>
          <p:cNvSpPr/>
          <p:nvPr/>
        </p:nvSpPr>
        <p:spPr>
          <a:xfrm>
            <a:off x="4103948" y="1844824"/>
            <a:ext cx="936104" cy="432048"/>
          </a:xfrm>
          <a:prstGeom prst="upArrow">
            <a:avLst>
              <a:gd name="adj1" fmla="val 40871"/>
              <a:gd name="adj2" fmla="val 50000"/>
            </a:avLst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верх 53"/>
          <p:cNvSpPr/>
          <p:nvPr/>
        </p:nvSpPr>
        <p:spPr>
          <a:xfrm rot="16200000">
            <a:off x="2519772" y="3176973"/>
            <a:ext cx="936104" cy="432048"/>
          </a:xfrm>
          <a:prstGeom prst="upArrow">
            <a:avLst>
              <a:gd name="adj1" fmla="val 40871"/>
              <a:gd name="adj2" fmla="val 50000"/>
            </a:avLst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верх 54"/>
          <p:cNvSpPr/>
          <p:nvPr/>
        </p:nvSpPr>
        <p:spPr>
          <a:xfrm rot="5400000">
            <a:off x="5688124" y="3134751"/>
            <a:ext cx="936104" cy="432048"/>
          </a:xfrm>
          <a:prstGeom prst="upArrow">
            <a:avLst>
              <a:gd name="adj1" fmla="val 40871"/>
              <a:gd name="adj2" fmla="val 50000"/>
            </a:avLst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верх 55"/>
          <p:cNvSpPr/>
          <p:nvPr/>
        </p:nvSpPr>
        <p:spPr>
          <a:xfrm rot="10800000">
            <a:off x="4113076" y="4836888"/>
            <a:ext cx="936104" cy="432048"/>
          </a:xfrm>
          <a:prstGeom prst="upArrow">
            <a:avLst>
              <a:gd name="adj1" fmla="val 40871"/>
              <a:gd name="adj2" fmla="val 50000"/>
            </a:avLst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934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44" y="3631309"/>
            <a:ext cx="1381742" cy="138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OKotlyar\AppData\Local\Temp\SNAGHTML12711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" y="3057115"/>
            <a:ext cx="1557552" cy="156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99770"/>
            <a:ext cx="1085248" cy="109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77377" y="1"/>
            <a:ext cx="8928160" cy="699766"/>
          </a:xfrm>
          <a:prstGeom prst="rect">
            <a:avLst/>
          </a:prstGeom>
        </p:spPr>
        <p:txBody>
          <a:bodyPr lIns="80035" tIns="40018" rIns="80035" bIns="40018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sz="1900" b="1" dirty="0" smtClean="0">
                <a:solidFill>
                  <a:srgbClr val="FF0000"/>
                </a:solidFill>
                <a:latin typeface="Trebuchet MS" pitchFamily="34" charset="0"/>
              </a:rPr>
              <a:t>УМК</a:t>
            </a:r>
            <a:r>
              <a:rPr lang="en-US" sz="1900" b="1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ru-RU" sz="1900" b="1" dirty="0" smtClean="0">
                <a:solidFill>
                  <a:srgbClr val="FF0000"/>
                </a:solidFill>
                <a:latin typeface="Trebuchet MS" pitchFamily="34" charset="0"/>
              </a:rPr>
              <a:t>формируют основу предметной ИОС  </a:t>
            </a:r>
            <a:endParaRPr lang="en-US" sz="1900" b="1" dirty="0">
              <a:solidFill>
                <a:srgbClr val="FF0000"/>
              </a:solidFill>
              <a:latin typeface="Trebuchet MS" pitchFamily="34" charset="0"/>
            </a:endParaRPr>
          </a:p>
          <a:p>
            <a:pPr algn="r">
              <a:defRPr/>
            </a:pPr>
            <a:r>
              <a:rPr lang="ru-RU" sz="1900" b="1" dirty="0" smtClean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в соответствии с требованиями ФГОС</a:t>
            </a:r>
            <a:endParaRPr lang="ru-RU" sz="1900" b="1" dirty="0">
              <a:solidFill>
                <a:schemeClr val="bg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7691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154" y="6237425"/>
            <a:ext cx="427606" cy="33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143536" y="6264783"/>
            <a:ext cx="570143" cy="36428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0D4047-7445-413E-B657-7D00E6ED57EC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7693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2" y="33117"/>
            <a:ext cx="613582" cy="6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4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" y="97910"/>
            <a:ext cx="1662915" cy="6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Скругленный прямоугольник 48"/>
          <p:cNvSpPr/>
          <p:nvPr/>
        </p:nvSpPr>
        <p:spPr>
          <a:xfrm>
            <a:off x="3635896" y="750162"/>
            <a:ext cx="5256584" cy="4871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5311814" y="2243284"/>
            <a:ext cx="2002286" cy="17177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375615" y="740083"/>
            <a:ext cx="1938485" cy="14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553446" y="4017179"/>
            <a:ext cx="1760654" cy="16039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 sz="140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87365" y="3992701"/>
            <a:ext cx="3120851" cy="1580954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87365" y="806316"/>
            <a:ext cx="3090308" cy="1380815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/>
          </a:p>
        </p:txBody>
      </p:sp>
      <p:pic>
        <p:nvPicPr>
          <p:cNvPr id="62" name="Picture 3" descr="C:\Users\Efedorova\Documents\Мои полученные файлы\znaki\academ_prosv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952" y="908720"/>
            <a:ext cx="940005" cy="78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75" y="1387365"/>
            <a:ext cx="712678" cy="75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3"/>
          <p:cNvSpPr txBox="1">
            <a:spLocks noChangeArrowheads="1"/>
          </p:cNvSpPr>
          <p:nvPr/>
        </p:nvSpPr>
        <p:spPr bwMode="auto">
          <a:xfrm>
            <a:off x="5033530" y="997816"/>
            <a:ext cx="2174686" cy="33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/>
              <a:t>Рабочая программа</a:t>
            </a:r>
          </a:p>
        </p:txBody>
      </p:sp>
      <p:sp>
        <p:nvSpPr>
          <p:cNvPr id="65" name="TextBox 10"/>
          <p:cNvSpPr txBox="1">
            <a:spLocks noChangeArrowheads="1"/>
          </p:cNvSpPr>
          <p:nvPr/>
        </p:nvSpPr>
        <p:spPr bwMode="auto">
          <a:xfrm>
            <a:off x="6054356" y="4005660"/>
            <a:ext cx="1153860" cy="106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 smtClean="0"/>
              <a:t>Карты, </a:t>
            </a:r>
          </a:p>
          <a:p>
            <a:pPr eaLnBrk="1" hangingPunct="1"/>
            <a:r>
              <a:rPr lang="ru-RU" altLang="ru-RU" sz="1600" dirty="0" smtClean="0"/>
              <a:t>плакаты,</a:t>
            </a:r>
          </a:p>
          <a:p>
            <a:pPr eaLnBrk="1" hangingPunct="1"/>
            <a:r>
              <a:rPr lang="ru-RU" altLang="ru-RU" sz="1600" dirty="0" smtClean="0"/>
              <a:t>Проч.</a:t>
            </a:r>
          </a:p>
          <a:p>
            <a:pPr eaLnBrk="1" hangingPunct="1"/>
            <a:endParaRPr lang="ru-RU" altLang="ru-RU" sz="16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7445152" y="1731710"/>
            <a:ext cx="1454521" cy="3996666"/>
          </a:xfrm>
          <a:prstGeom prst="rect">
            <a:avLst/>
          </a:prstGeom>
        </p:spPr>
        <p:txBody>
          <a:bodyPr vert="vert" wrap="square" lIns="80147" tIns="40074" rIns="80147" bIns="40074">
            <a:spAutoFit/>
          </a:bodyPr>
          <a:lstStyle/>
          <a:p>
            <a:pPr defTabSz="912949">
              <a:defRPr/>
            </a:pPr>
            <a:r>
              <a:rPr lang="ru-RU" sz="2100" dirty="0" smtClean="0"/>
              <a:t>Обучение технологиям</a:t>
            </a:r>
          </a:p>
          <a:p>
            <a:pPr defTabSz="912949">
              <a:defRPr/>
            </a:pPr>
            <a:r>
              <a:rPr lang="ru-RU" sz="2100" dirty="0" smtClean="0"/>
              <a:t> работы со всеми компонентами  УМК для достижения заданного результата </a:t>
            </a:r>
            <a:endParaRPr lang="ru-RU" sz="2100" dirty="0"/>
          </a:p>
        </p:txBody>
      </p:sp>
      <p:pic>
        <p:nvPicPr>
          <p:cNvPr id="67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10" y="4038777"/>
            <a:ext cx="734397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29"/>
          <p:cNvSpPr txBox="1">
            <a:spLocks noChangeArrowheads="1"/>
          </p:cNvSpPr>
          <p:nvPr/>
        </p:nvSpPr>
        <p:spPr bwMode="auto">
          <a:xfrm>
            <a:off x="5552032" y="1375056"/>
            <a:ext cx="1602508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/>
              <a:t>Методическое </a:t>
            </a:r>
            <a:r>
              <a:rPr lang="ru-RU" altLang="ru-RU" sz="1600" dirty="0" smtClean="0"/>
              <a:t>пособие</a:t>
            </a:r>
            <a:endParaRPr lang="ru-RU" altLang="ru-RU" sz="1600" dirty="0"/>
          </a:p>
        </p:txBody>
      </p:sp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69" y="4757261"/>
            <a:ext cx="752045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3967856" y="2243285"/>
            <a:ext cx="3240360" cy="1697582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/>
          </a:p>
        </p:txBody>
      </p:sp>
      <p:grpSp>
        <p:nvGrpSpPr>
          <p:cNvPr id="72" name="Группа 19"/>
          <p:cNvGrpSpPr>
            <a:grpSpLocks/>
          </p:cNvGrpSpPr>
          <p:nvPr/>
        </p:nvGrpSpPr>
        <p:grpSpPr bwMode="auto">
          <a:xfrm>
            <a:off x="4350716" y="825034"/>
            <a:ext cx="695031" cy="750161"/>
            <a:chOff x="2005442" y="1065174"/>
            <a:chExt cx="812156" cy="750812"/>
          </a:xfrm>
        </p:grpSpPr>
        <p:sp>
          <p:nvSpPr>
            <p:cNvPr id="73" name="Овал 72"/>
            <p:cNvSpPr/>
            <p:nvPr/>
          </p:nvSpPr>
          <p:spPr>
            <a:xfrm>
              <a:off x="2005442" y="1065174"/>
              <a:ext cx="812156" cy="750812"/>
            </a:xfrm>
            <a:prstGeom prst="ellipse">
              <a:avLst/>
            </a:prstGeom>
            <a:solidFill>
              <a:srgbClr val="CCE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2949">
                <a:defRPr/>
              </a:pPr>
              <a:endParaRPr lang="ru-RU"/>
            </a:p>
          </p:txBody>
        </p:sp>
        <p:pic>
          <p:nvPicPr>
            <p:cNvPr id="74" name="Рисунок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348" y="1154068"/>
              <a:ext cx="466345" cy="5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Овал 74"/>
          <p:cNvSpPr/>
          <p:nvPr/>
        </p:nvSpPr>
        <p:spPr>
          <a:xfrm>
            <a:off x="2713593" y="1851646"/>
            <a:ext cx="2773336" cy="294161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/>
          </a:p>
        </p:txBody>
      </p:sp>
      <p:pic>
        <p:nvPicPr>
          <p:cNvPr id="7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55" y="1731710"/>
            <a:ext cx="1908620" cy="194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4"/>
          <p:cNvSpPr txBox="1">
            <a:spLocks noChangeArrowheads="1"/>
          </p:cNvSpPr>
          <p:nvPr/>
        </p:nvSpPr>
        <p:spPr bwMode="auto">
          <a:xfrm>
            <a:off x="3544372" y="3418201"/>
            <a:ext cx="1597756" cy="131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b="1" dirty="0"/>
              <a:t>Учебник</a:t>
            </a:r>
            <a:r>
              <a:rPr lang="ru-RU" altLang="ru-RU" sz="1600" dirty="0"/>
              <a:t> </a:t>
            </a:r>
          </a:p>
          <a:p>
            <a:pPr eaLnBrk="1" hangingPunct="1"/>
            <a:r>
              <a:rPr lang="ru-RU" altLang="ru-RU" sz="1600" dirty="0"/>
              <a:t>в печатной и электронной</a:t>
            </a:r>
          </a:p>
          <a:p>
            <a:pPr eaLnBrk="1" hangingPunct="1"/>
            <a:r>
              <a:rPr lang="ru-RU" altLang="ru-RU" sz="1600" dirty="0"/>
              <a:t>форме –</a:t>
            </a:r>
          </a:p>
          <a:p>
            <a:pPr eaLnBrk="1" hangingPunct="1"/>
            <a:r>
              <a:rPr lang="ru-RU" altLang="ru-RU" sz="1400" b="1" dirty="0">
                <a:solidFill>
                  <a:srgbClr val="FF0000"/>
                </a:solidFill>
              </a:rPr>
              <a:t>ядро УМК </a:t>
            </a:r>
          </a:p>
        </p:txBody>
      </p:sp>
      <p:pic>
        <p:nvPicPr>
          <p:cNvPr id="78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24" y="3189266"/>
            <a:ext cx="714036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11"/>
          <p:cNvSpPr txBox="1">
            <a:spLocks noChangeArrowheads="1"/>
          </p:cNvSpPr>
          <p:nvPr/>
        </p:nvSpPr>
        <p:spPr bwMode="auto">
          <a:xfrm>
            <a:off x="6056088" y="3278379"/>
            <a:ext cx="1324224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/>
              <a:t>Пособия для </a:t>
            </a:r>
            <a:endParaRPr lang="ru-RU" altLang="ru-RU" sz="1600" dirty="0" smtClean="0"/>
          </a:p>
          <a:p>
            <a:pPr eaLnBrk="1" hangingPunct="1"/>
            <a:r>
              <a:rPr lang="ru-RU" altLang="ru-RU" sz="1600" dirty="0" smtClean="0"/>
              <a:t>диагностики</a:t>
            </a:r>
            <a:endParaRPr lang="ru-RU" altLang="ru-RU" sz="1600" dirty="0"/>
          </a:p>
        </p:txBody>
      </p:sp>
      <p:pic>
        <p:nvPicPr>
          <p:cNvPr id="80" name="Рисунок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14" y="2405988"/>
            <a:ext cx="703176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9"/>
          <p:cNvSpPr txBox="1">
            <a:spLocks noChangeArrowheads="1"/>
          </p:cNvSpPr>
          <p:nvPr/>
        </p:nvSpPr>
        <p:spPr bwMode="auto">
          <a:xfrm>
            <a:off x="6161598" y="2503898"/>
            <a:ext cx="1016075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/>
              <a:t>Рабочие </a:t>
            </a:r>
            <a:endParaRPr lang="ru-RU" altLang="ru-RU" sz="1600" dirty="0" smtClean="0"/>
          </a:p>
          <a:p>
            <a:pPr eaLnBrk="1" hangingPunct="1"/>
            <a:r>
              <a:rPr lang="ru-RU" altLang="ru-RU" sz="1600" dirty="0" smtClean="0"/>
              <a:t>тетради</a:t>
            </a:r>
            <a:endParaRPr lang="ru-RU" altLang="ru-RU" sz="1600" dirty="0"/>
          </a:p>
        </p:txBody>
      </p:sp>
      <p:sp>
        <p:nvSpPr>
          <p:cNvPr id="82" name="TextBox 39"/>
          <p:cNvSpPr txBox="1">
            <a:spLocks noChangeArrowheads="1"/>
          </p:cNvSpPr>
          <p:nvPr/>
        </p:nvSpPr>
        <p:spPr bwMode="auto">
          <a:xfrm>
            <a:off x="5588036" y="5015532"/>
            <a:ext cx="1334404" cy="32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 smtClean="0"/>
              <a:t>Практикумы</a:t>
            </a:r>
            <a:endParaRPr lang="ru-RU" altLang="ru-RU" sz="1600" dirty="0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4718720" y="5657166"/>
            <a:ext cx="1725488" cy="5802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 sz="1400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4749942" y="5649967"/>
            <a:ext cx="1276018" cy="58745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 algn="ctr" defTabSz="912949">
              <a:defRPr/>
            </a:pPr>
            <a:endParaRPr lang="ru-RU"/>
          </a:p>
        </p:txBody>
      </p:sp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01" y="5658522"/>
            <a:ext cx="768864" cy="58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Box 3"/>
          <p:cNvSpPr txBox="1">
            <a:spLocks noChangeArrowheads="1"/>
          </p:cNvSpPr>
          <p:nvPr/>
        </p:nvSpPr>
        <p:spPr bwMode="auto">
          <a:xfrm>
            <a:off x="509496" y="1046613"/>
            <a:ext cx="286384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 smtClean="0"/>
              <a:t>Требования к ИОС курса, в </a:t>
            </a:r>
            <a:r>
              <a:rPr lang="ru-RU" altLang="ru-RU" sz="1600" dirty="0" err="1" smtClean="0"/>
              <a:t>т.ч</a:t>
            </a:r>
            <a:r>
              <a:rPr lang="ru-RU" altLang="ru-RU" sz="1600" dirty="0" smtClean="0"/>
              <a:t>. к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оснащению кабинета </a:t>
            </a:r>
            <a:endParaRPr lang="ru-RU" altLang="ru-RU" sz="1600" b="1" dirty="0">
              <a:solidFill>
                <a:srgbClr val="FF0000"/>
              </a:solidFill>
            </a:endParaRPr>
          </a:p>
        </p:txBody>
      </p:sp>
      <p:cxnSp>
        <p:nvCxnSpPr>
          <p:cNvPr id="91" name="Прямая со стрелкой 8"/>
          <p:cNvCxnSpPr/>
          <p:nvPr/>
        </p:nvCxnSpPr>
        <p:spPr>
          <a:xfrm rot="10800000" flipH="1">
            <a:off x="523710" y="1200115"/>
            <a:ext cx="3727924" cy="47434"/>
          </a:xfrm>
          <a:prstGeom prst="bentConnector5">
            <a:avLst>
              <a:gd name="adj1" fmla="val -6132"/>
              <a:gd name="adj2" fmla="val 720300"/>
              <a:gd name="adj3" fmla="val 88411"/>
            </a:avLst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8"/>
          <p:cNvCxnSpPr/>
          <p:nvPr/>
        </p:nvCxnSpPr>
        <p:spPr>
          <a:xfrm flipV="1">
            <a:off x="529525" y="1700808"/>
            <a:ext cx="4326009" cy="393297"/>
          </a:xfrm>
          <a:prstGeom prst="bentConnector3">
            <a:avLst>
              <a:gd name="adj1" fmla="val -5653"/>
            </a:avLst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3"/>
          <p:cNvSpPr txBox="1">
            <a:spLocks noChangeArrowheads="1"/>
          </p:cNvSpPr>
          <p:nvPr/>
        </p:nvSpPr>
        <p:spPr bwMode="auto">
          <a:xfrm>
            <a:off x="539552" y="1873080"/>
            <a:ext cx="2664296" cy="131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dirty="0" smtClean="0"/>
              <a:t>Требования к ИОС предмета, класса. </a:t>
            </a:r>
          </a:p>
          <a:p>
            <a:pPr eaLnBrk="1" hangingPunct="1"/>
            <a:r>
              <a:rPr lang="ru-RU" altLang="ru-RU" sz="1600" b="1" dirty="0" smtClean="0">
                <a:solidFill>
                  <a:srgbClr val="FF0000"/>
                </a:solidFill>
              </a:rPr>
              <a:t>Перечень ресурсов урока</a:t>
            </a:r>
            <a:r>
              <a:rPr lang="ru-RU" altLang="ru-RU" sz="1600" dirty="0" smtClean="0"/>
              <a:t> (УМК, оборудование, </a:t>
            </a:r>
          </a:p>
          <a:p>
            <a:pPr eaLnBrk="1" hangingPunct="1"/>
            <a:r>
              <a:rPr lang="ru-RU" altLang="ru-RU" sz="1600" dirty="0" smtClean="0"/>
              <a:t>внешние ресурсы)</a:t>
            </a:r>
            <a:endParaRPr lang="ru-RU" altLang="ru-RU" sz="1600" dirty="0"/>
          </a:p>
        </p:txBody>
      </p:sp>
      <p:sp>
        <p:nvSpPr>
          <p:cNvPr id="71" name="TextBox 3"/>
          <p:cNvSpPr txBox="1">
            <a:spLocks noChangeArrowheads="1"/>
          </p:cNvSpPr>
          <p:nvPr/>
        </p:nvSpPr>
        <p:spPr bwMode="auto">
          <a:xfrm>
            <a:off x="480223" y="5031022"/>
            <a:ext cx="3273556" cy="106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rgbClr val="FF0000"/>
                </a:solidFill>
              </a:rPr>
              <a:t>Алгоритмы</a:t>
            </a:r>
            <a:r>
              <a:rPr lang="ru-RU" altLang="ru-RU" sz="1600" dirty="0" smtClean="0"/>
              <a:t> выполнения работ с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применением</a:t>
            </a:r>
            <a:r>
              <a:rPr lang="ru-RU" altLang="ru-RU" sz="1600" dirty="0" smtClean="0"/>
              <a:t> ресурсов УМК, в </a:t>
            </a:r>
            <a:r>
              <a:rPr lang="ru-RU" altLang="ru-RU" sz="1600" dirty="0" err="1" smtClean="0"/>
              <a:t>т.ч</a:t>
            </a:r>
            <a:r>
              <a:rPr lang="ru-RU" altLang="ru-RU" sz="1600" dirty="0" smtClean="0"/>
              <a:t>. 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оборудования</a:t>
            </a:r>
            <a:r>
              <a:rPr lang="ru-RU" altLang="ru-RU" sz="1600" dirty="0" smtClean="0"/>
              <a:t>,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шаблоны </a:t>
            </a:r>
            <a:r>
              <a:rPr lang="ru-RU" altLang="ru-RU" sz="1600" dirty="0" smtClean="0"/>
              <a:t>для фиксации результатов</a:t>
            </a:r>
            <a:endParaRPr lang="ru-RU" altLang="ru-RU" sz="1600" dirty="0"/>
          </a:p>
        </p:txBody>
      </p:sp>
      <p:cxnSp>
        <p:nvCxnSpPr>
          <p:cNvPr id="88" name="Прямая со стрелкой 8"/>
          <p:cNvCxnSpPr/>
          <p:nvPr/>
        </p:nvCxnSpPr>
        <p:spPr>
          <a:xfrm rot="10800000" flipH="1">
            <a:off x="480222" y="5021607"/>
            <a:ext cx="4299583" cy="622762"/>
          </a:xfrm>
          <a:prstGeom prst="bentConnector3">
            <a:avLst>
              <a:gd name="adj1" fmla="val -5317"/>
            </a:avLst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201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772816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понимание </a:t>
            </a:r>
            <a:r>
              <a:rPr lang="ru-RU" sz="2000" dirty="0"/>
              <a:t>роли астрономии для развития цивилизации,  формировании научного мировоззрения,  развитии космической деятельности человечества;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понимание </a:t>
            </a:r>
            <a:r>
              <a:rPr lang="ru-RU" sz="2000" dirty="0"/>
              <a:t>особенностей  методов научного познания в астрономии; </a:t>
            </a:r>
            <a:endParaRPr lang="ru-RU" sz="2000" dirty="0" smtClean="0"/>
          </a:p>
          <a:p>
            <a:pPr marL="285750" lvl="0" indent="-285750">
              <a:buFont typeface="Arial" pitchFamily="34" charset="0"/>
              <a:buChar char="•"/>
            </a:pP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формирование </a:t>
            </a:r>
            <a:r>
              <a:rPr lang="ru-RU" sz="2000" dirty="0"/>
              <a:t>представлений о месте Земли и Человечества во Вселенной</a:t>
            </a:r>
            <a:r>
              <a:rPr lang="ru-RU" sz="2000" dirty="0" smtClean="0"/>
              <a:t>;</a:t>
            </a:r>
          </a:p>
          <a:p>
            <a:pPr lvl="0"/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/>
              <a:t>объяснение причин наблюдаемых астрономических явлений;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/>
              <a:t>формирование </a:t>
            </a:r>
            <a:r>
              <a:rPr lang="ru-RU" sz="2000" dirty="0"/>
              <a:t>интереса к изучению астрономии и развитие представлений о возможных сферах будущей профессиональной деятельности, связанных с астрономией</a:t>
            </a:r>
            <a:r>
              <a:rPr lang="ru-RU" dirty="0"/>
              <a:t>.   </a:t>
            </a:r>
          </a:p>
        </p:txBody>
      </p:sp>
      <p:sp>
        <p:nvSpPr>
          <p:cNvPr id="3" name="Shape 453"/>
          <p:cNvSpPr/>
          <p:nvPr/>
        </p:nvSpPr>
        <p:spPr>
          <a:xfrm>
            <a:off x="35496" y="44624"/>
            <a:ext cx="9059738" cy="1180704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Основными задачами  изучения астрономии на уровне среднего общего образования являются: </a:t>
            </a:r>
          </a:p>
        </p:txBody>
      </p:sp>
    </p:spTree>
    <p:extLst>
      <p:ext uri="{BB962C8B-B14F-4D97-AF65-F5344CB8AC3E}">
        <p14:creationId xmlns:p14="http://schemas.microsoft.com/office/powerpoint/2010/main" val="1541378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3"/>
          <p:cNvSpPr/>
          <p:nvPr/>
        </p:nvSpPr>
        <p:spPr>
          <a:xfrm>
            <a:off x="35496" y="44624"/>
            <a:ext cx="9059738" cy="1180704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84784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ТРЕБОВАНИЯ К РЕЗУЛЬТАТАМ ОСВОЕНИЯ ОСНОВНОЙ ОБРАЗОВАТЕЛЬНОЙ ПРОГРАММЫ СРЕДНЕГО ОБЩЕГО ОБРАЗОВАНИЯ ПО АСТРОНОМИИ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5556" y="334397"/>
            <a:ext cx="7660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ОСНОВНАЯ ОБРАЗОВАТЕЛЬНАЯ ПРОГРАММА </a:t>
            </a:r>
            <a:r>
              <a:rPr lang="ru-RU" b="1" dirty="0">
                <a:solidFill>
                  <a:schemeClr val="bg1"/>
                </a:solidFill>
              </a:rPr>
              <a:t>СРЕДНЕГО ОБЩЕГО ОБРАЗОВАНИЯ ПО АСТРОНОМИИ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852936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ОБЯЗАТЕЛЬНАЯ ЧАСТЬ ОСНОВНОЙ ОБРАЗОВАТЕЛЬНОЙ </a:t>
            </a:r>
            <a:endParaRPr lang="ru-RU" dirty="0"/>
          </a:p>
          <a:p>
            <a:r>
              <a:rPr lang="ru-RU" b="1" dirty="0"/>
              <a:t>ПРОГРАММЫ СРЕДНЕГО ОБЩЕГО ОБРАЗОВАНИЯ </a:t>
            </a:r>
            <a:endParaRPr lang="ru-RU" dirty="0"/>
          </a:p>
          <a:p>
            <a:r>
              <a:rPr lang="ru-RU" b="1" dirty="0"/>
              <a:t>ПО УЧЕБНОМУ ПРЕДМЕТУ «АСТРОНОМИЯ»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34637" y="4407495"/>
            <a:ext cx="7549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ПЛАНИРУЕМЫЕ РЕЗУЛЬТАТЫ ОСВОЕНИЯ ОБЯЗАТЕЛЬНОЙ ЧАСТИ ОСНОВНОЙ ОБРАЗОВАТЕЛЬНОЙ ПРОГРАММЫ </a:t>
            </a:r>
            <a:endParaRPr lang="ru-RU" dirty="0"/>
          </a:p>
          <a:p>
            <a:r>
              <a:rPr lang="ru-RU" b="1" dirty="0"/>
              <a:t>ПО УЧЕБНОМУ ПРЕДМЕТУ «АСТРОНОМИЯ»</a:t>
            </a:r>
            <a:endParaRPr lang="ru-RU" dirty="0"/>
          </a:p>
        </p:txBody>
      </p:sp>
      <p:pic>
        <p:nvPicPr>
          <p:cNvPr id="8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27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164" y="3197875"/>
            <a:ext cx="81492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Методические рекомендации</a:t>
            </a:r>
          </a:p>
          <a:p>
            <a:endParaRPr lang="ru-RU" dirty="0" smtClean="0"/>
          </a:p>
          <a:p>
            <a:r>
              <a:rPr lang="ru-RU" dirty="0"/>
              <a:t>Р</a:t>
            </a:r>
            <a:r>
              <a:rPr lang="ru-RU" dirty="0" smtClean="0"/>
              <a:t>ассматриваются </a:t>
            </a:r>
            <a:r>
              <a:rPr lang="ru-RU" dirty="0"/>
              <a:t>особенности изложения отдельных тем и вопросов учебной программы, рассматривается методика проведения отдельных уроков, методы решения астрономических задач, организация астрономических наблюдений и т. 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7549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Рабочие программы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012647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Планируемые результаты освоения учебного предмета, </a:t>
            </a:r>
            <a:r>
              <a:rPr lang="ru-RU" dirty="0" smtClean="0"/>
              <a:t>курса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Содержание учебного предмета, </a:t>
            </a:r>
            <a:r>
              <a:rPr lang="ru-RU" dirty="0" smtClean="0"/>
              <a:t>курса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Тематическое планирование с указанием количества часов на освоение каждой </a:t>
            </a:r>
            <a:r>
              <a:rPr lang="ru-RU" dirty="0" smtClean="0"/>
              <a:t>темы</a:t>
            </a:r>
            <a:endParaRPr lang="ru-RU" dirty="0"/>
          </a:p>
        </p:txBody>
      </p:sp>
      <p:sp>
        <p:nvSpPr>
          <p:cNvPr id="6" name="Shape 453"/>
          <p:cNvSpPr/>
          <p:nvPr/>
        </p:nvSpPr>
        <p:spPr>
          <a:xfrm>
            <a:off x="71941" y="99359"/>
            <a:ext cx="9059738" cy="1180704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Для учителя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36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47426"/>
            <a:ext cx="8676456" cy="573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Учебник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(учебное пособие) по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астрономии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+ ЭФУ</a:t>
            </a:r>
          </a:p>
          <a:p>
            <a:endParaRPr lang="ru-RU" dirty="0" smtClean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Учебники </a:t>
            </a:r>
            <a:r>
              <a:rPr lang="ru-RU" dirty="0">
                <a:latin typeface="+mn-lt"/>
              </a:rPr>
              <a:t>и учебные пособия должны полностью соответствовать учебной программе по </a:t>
            </a:r>
            <a:r>
              <a:rPr lang="ru-RU" dirty="0" smtClean="0">
                <a:latin typeface="+mn-lt"/>
              </a:rPr>
              <a:t>астрономии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+mn-lt"/>
              </a:rPr>
              <a:t>Учебник (учебное пособие) выступает носителем определённого содержания астрономического образования и в определённой мере основным средством обеспечения его </a:t>
            </a:r>
            <a:r>
              <a:rPr lang="ru-RU" dirty="0" smtClean="0">
                <a:latin typeface="+mn-lt"/>
              </a:rPr>
              <a:t>усвоения</a:t>
            </a:r>
            <a:endParaRPr lang="ru-RU" dirty="0">
              <a:latin typeface="+mn-lt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dirty="0" smtClean="0">
                <a:latin typeface="+mn-lt"/>
                <a:ea typeface="Calibri"/>
                <a:cs typeface="Times New Roman"/>
              </a:rPr>
              <a:t>Учебник (при </a:t>
            </a:r>
            <a:r>
              <a:rPr lang="ru-RU" dirty="0">
                <a:latin typeface="+mn-lt"/>
                <a:ea typeface="Calibri"/>
                <a:cs typeface="Times New Roman"/>
              </a:rPr>
              <a:t>условии разработки полного комплекта составляющих УМК) должен иметь тенденцию к разгрузке его </a:t>
            </a:r>
            <a:r>
              <a:rPr lang="ru-RU" dirty="0" err="1">
                <a:latin typeface="+mn-lt"/>
                <a:ea typeface="Calibri"/>
                <a:cs typeface="Times New Roman"/>
              </a:rPr>
              <a:t>полифункциональности</a:t>
            </a:r>
            <a:r>
              <a:rPr lang="ru-RU" dirty="0">
                <a:latin typeface="+mn-lt"/>
                <a:ea typeface="Calibri"/>
                <a:cs typeface="Times New Roman"/>
              </a:rPr>
              <a:t>. В системе УМК функциональную нагрузку частично берут на себя отдельные средства обучения — справочники, хрестоматия, тетради для самостоятельных работ и др. </a:t>
            </a:r>
            <a:endParaRPr lang="ru-RU" dirty="0" smtClean="0">
              <a:latin typeface="+mn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Требования к современному учебнику (учебному пособию):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err="1" smtClean="0">
                <a:latin typeface="+mn-lt"/>
              </a:rPr>
              <a:t>метапредметность</a:t>
            </a:r>
            <a:endParaRPr lang="ru-RU" dirty="0" smtClean="0">
              <a:latin typeface="+mn-lt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smtClean="0">
                <a:latin typeface="+mn-lt"/>
              </a:rPr>
              <a:t>современность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smtClean="0">
                <a:latin typeface="+mn-lt"/>
              </a:rPr>
              <a:t>ориентация на практическую деятельность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	</a:t>
            </a:r>
            <a:r>
              <a:rPr lang="ru-RU" dirty="0" smtClean="0">
                <a:latin typeface="+mn-lt"/>
              </a:rPr>
              <a:t>способствовать достижению образовательных результатов</a:t>
            </a:r>
          </a:p>
        </p:txBody>
      </p:sp>
      <p:pic>
        <p:nvPicPr>
          <p:cNvPr id="4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5196"/>
            <a:ext cx="9144000" cy="7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69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1287</Words>
  <Application>Microsoft Office PowerPoint</Application>
  <PresentationFormat>Экран (4:3)</PresentationFormat>
  <Paragraphs>212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Личностные результаты</vt:lpstr>
      <vt:lpstr>Личностные результаты</vt:lpstr>
      <vt:lpstr>Личностные 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Идрисов Руслан Ринатович</dc:creator>
  <cp:lastModifiedBy>Жумаев Владислав Викторович</cp:lastModifiedBy>
  <cp:revision>313</cp:revision>
  <cp:lastPrinted>2017-06-14T09:45:08Z</cp:lastPrinted>
  <dcterms:modified xsi:type="dcterms:W3CDTF">2017-06-14T10:18:16Z</dcterms:modified>
</cp:coreProperties>
</file>