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70" r:id="rId7"/>
    <p:sldId id="261" r:id="rId8"/>
    <p:sldId id="265" r:id="rId9"/>
    <p:sldId id="262" r:id="rId10"/>
    <p:sldId id="266" r:id="rId11"/>
    <p:sldId id="271" r:id="rId12"/>
    <p:sldId id="263" r:id="rId13"/>
    <p:sldId id="27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000241"/>
            <a:ext cx="7772400" cy="160021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Федеральный закон </a:t>
            </a:r>
            <a:br>
              <a:rPr lang="ru-RU" dirty="0" smtClean="0"/>
            </a:br>
            <a:r>
              <a:rPr lang="ru-RU" dirty="0" smtClean="0"/>
              <a:t>«Об образовании в Российской Федерации»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542932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от 29.12.2012 </a:t>
            </a:r>
            <a:r>
              <a:rPr lang="en-US" b="1" dirty="0" smtClean="0"/>
              <a:t>N 273-</a:t>
            </a:r>
            <a:r>
              <a:rPr lang="ru-RU" b="1" dirty="0" smtClean="0"/>
              <a:t>ФЗ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Высшее  профессиональное образование</a:t>
            </a:r>
          </a:p>
          <a:p>
            <a:r>
              <a:rPr lang="ru-RU" dirty="0" smtClean="0"/>
              <a:t>результаты единого государственного экзамена будут действительны 5 лет;</a:t>
            </a:r>
          </a:p>
          <a:p>
            <a:r>
              <a:rPr lang="ru-RU" dirty="0" smtClean="0"/>
              <a:t>все вузы, включая частные, будут обязаны участвовать в мониторинге Министерства образования и науки;</a:t>
            </a:r>
          </a:p>
          <a:p>
            <a:r>
              <a:rPr lang="ru-RU" dirty="0" smtClean="0"/>
              <a:t>устанавливается квота для поступления детей-инвалидов, других категорий инвалидов в пределах (10%), все другие категории пойдут учиться бесплатно на подготовительных отделениях вузов;</a:t>
            </a:r>
          </a:p>
          <a:p>
            <a:r>
              <a:rPr lang="ru-RU" dirty="0" smtClean="0"/>
              <a:t>предполагается создание условий для развития международной мобильности студентов и преподавателей, а также возможность реализации совместных образовательных программ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chemeClr val="tx2"/>
                </a:solidFill>
              </a:rPr>
              <a:t>Федеральный закон «Об образовании в Российской Федерации»</a:t>
            </a:r>
            <a:r>
              <a:rPr lang="ru-RU" sz="3100" b="1" dirty="0" smtClean="0">
                <a:solidFill>
                  <a:schemeClr val="tx2"/>
                </a:solidFill>
              </a:rPr>
              <a:t> </a:t>
            </a:r>
            <a:r>
              <a:rPr lang="ru-RU" sz="3100" dirty="0" smtClean="0">
                <a:solidFill>
                  <a:schemeClr val="tx2"/>
                </a:solidFill>
              </a:rPr>
              <a:t>от 29.12.2012 </a:t>
            </a:r>
            <a:r>
              <a:rPr lang="en-US" sz="3100" dirty="0" smtClean="0">
                <a:solidFill>
                  <a:schemeClr val="tx2"/>
                </a:solidFill>
              </a:rPr>
              <a:t>N 273-</a:t>
            </a:r>
            <a:r>
              <a:rPr lang="ru-RU" sz="3100" dirty="0" smtClean="0">
                <a:solidFill>
                  <a:schemeClr val="tx2"/>
                </a:solidFill>
              </a:rPr>
              <a:t>ФЗ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Дисциплинарная ответственность учащихся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Грубым дисциплинарным проступком считается</a:t>
            </a:r>
          </a:p>
          <a:p>
            <a:r>
              <a:rPr lang="ru-RU" dirty="0" err="1" smtClean="0">
                <a:solidFill>
                  <a:srgbClr val="C00000"/>
                </a:solidFill>
              </a:rPr>
              <a:t>неосвоение</a:t>
            </a:r>
            <a:r>
              <a:rPr lang="ru-RU" dirty="0" smtClean="0">
                <a:solidFill>
                  <a:srgbClr val="C00000"/>
                </a:solidFill>
              </a:rPr>
              <a:t> в установленные сроки образовательной программы</a:t>
            </a:r>
            <a:r>
              <a:rPr lang="ru-RU" dirty="0" smtClean="0"/>
              <a:t>; </a:t>
            </a:r>
          </a:p>
          <a:p>
            <a:r>
              <a:rPr lang="ru-RU" dirty="0" smtClean="0"/>
              <a:t>появление на территории образовательной  организации  в состоянии алкогольного, наркотического или иного токсического опьянения; </a:t>
            </a:r>
          </a:p>
          <a:p>
            <a:r>
              <a:rPr lang="ru-RU" dirty="0" smtClean="0"/>
              <a:t>совершение на территории образовательной организации действия попадающего под уголовную или административную ответственность; </a:t>
            </a:r>
          </a:p>
          <a:p>
            <a:r>
              <a:rPr lang="ru-RU" dirty="0" smtClean="0"/>
              <a:t>аморальный проступок, оказание негативного влияния учащимся на других  участников.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chemeClr val="tx2"/>
                </a:solidFill>
              </a:rPr>
              <a:t>Федеральный закон «Об образовании в Российской Федерации»</a:t>
            </a:r>
            <a:r>
              <a:rPr lang="ru-RU" sz="3100" b="1" dirty="0" smtClean="0">
                <a:solidFill>
                  <a:schemeClr val="tx2"/>
                </a:solidFill>
              </a:rPr>
              <a:t> </a:t>
            </a:r>
            <a:r>
              <a:rPr lang="ru-RU" sz="3100" dirty="0" smtClean="0">
                <a:solidFill>
                  <a:schemeClr val="tx2"/>
                </a:solidFill>
              </a:rPr>
              <a:t>от 29.12.2012 </a:t>
            </a:r>
            <a:r>
              <a:rPr lang="en-US" sz="3100" dirty="0" smtClean="0">
                <a:solidFill>
                  <a:schemeClr val="tx2"/>
                </a:solidFill>
              </a:rPr>
              <a:t>N 273-</a:t>
            </a:r>
            <a:r>
              <a:rPr lang="ru-RU" sz="3100" dirty="0" smtClean="0">
                <a:solidFill>
                  <a:schemeClr val="tx2"/>
                </a:solidFill>
              </a:rPr>
              <a:t>ФЗ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В </a:t>
            </a:r>
            <a:r>
              <a:rPr lang="en-US" dirty="0" err="1" smtClean="0"/>
              <a:t>законе</a:t>
            </a:r>
            <a:r>
              <a:rPr lang="en-US" dirty="0" smtClean="0"/>
              <a:t> </a:t>
            </a:r>
            <a:r>
              <a:rPr lang="en-US" dirty="0" err="1" smtClean="0"/>
              <a:t>подчеркивается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C00000"/>
                </a:solidFill>
              </a:rPr>
              <a:t>особый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статус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учителя</a:t>
            </a:r>
            <a:r>
              <a:rPr lang="en-US" dirty="0" smtClean="0"/>
              <a:t>. </a:t>
            </a:r>
            <a:endParaRPr lang="ru-RU" dirty="0" smtClean="0"/>
          </a:p>
          <a:p>
            <a:r>
              <a:rPr lang="en-US" dirty="0" err="1" smtClean="0"/>
              <a:t>Сохраняются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C00000"/>
                </a:solidFill>
              </a:rPr>
              <a:t>все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академические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права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– </a:t>
            </a:r>
            <a:r>
              <a:rPr lang="en-US" dirty="0" err="1" smtClean="0"/>
              <a:t>отпуск</a:t>
            </a:r>
            <a:r>
              <a:rPr lang="en-US" dirty="0" smtClean="0"/>
              <a:t>, </a:t>
            </a:r>
            <a:r>
              <a:rPr lang="en-US" dirty="0" err="1" smtClean="0"/>
              <a:t>сокращенная</a:t>
            </a:r>
            <a:r>
              <a:rPr lang="en-US" dirty="0" smtClean="0"/>
              <a:t> </a:t>
            </a:r>
            <a:r>
              <a:rPr lang="en-US" dirty="0" err="1" smtClean="0"/>
              <a:t>рабочая</a:t>
            </a:r>
            <a:r>
              <a:rPr lang="en-US" dirty="0" smtClean="0"/>
              <a:t> </a:t>
            </a:r>
            <a:r>
              <a:rPr lang="en-US" dirty="0" err="1" smtClean="0"/>
              <a:t>неделя</a:t>
            </a:r>
            <a:r>
              <a:rPr lang="en-US" dirty="0" smtClean="0"/>
              <a:t> (36 </a:t>
            </a:r>
            <a:r>
              <a:rPr lang="en-US" dirty="0" err="1" smtClean="0"/>
              <a:t>часов</a:t>
            </a:r>
            <a:r>
              <a:rPr lang="en-US" dirty="0" smtClean="0"/>
              <a:t>), </a:t>
            </a:r>
            <a:r>
              <a:rPr lang="en-US" dirty="0" err="1" smtClean="0"/>
              <a:t>право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повышение</a:t>
            </a:r>
            <a:r>
              <a:rPr lang="en-US" dirty="0" smtClean="0"/>
              <a:t> </a:t>
            </a:r>
            <a:r>
              <a:rPr lang="en-US" dirty="0" err="1" smtClean="0"/>
              <a:t>квалификации</a:t>
            </a:r>
            <a:r>
              <a:rPr lang="en-US" dirty="0" smtClean="0"/>
              <a:t> и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творческий</a:t>
            </a:r>
            <a:r>
              <a:rPr lang="en-US" dirty="0" smtClean="0"/>
              <a:t> </a:t>
            </a:r>
            <a:r>
              <a:rPr lang="en-US" dirty="0" err="1" smtClean="0"/>
              <a:t>отпуск</a:t>
            </a:r>
            <a:r>
              <a:rPr lang="en-US" dirty="0" smtClean="0"/>
              <a:t> </a:t>
            </a:r>
            <a:r>
              <a:rPr lang="en-US" dirty="0" err="1" smtClean="0"/>
              <a:t>раз</a:t>
            </a:r>
            <a:r>
              <a:rPr lang="en-US" dirty="0" smtClean="0"/>
              <a:t> в 10 </a:t>
            </a:r>
            <a:r>
              <a:rPr lang="en-US" dirty="0" err="1" smtClean="0"/>
              <a:t>лет</a:t>
            </a:r>
            <a:r>
              <a:rPr lang="en-US" dirty="0" smtClean="0"/>
              <a:t>. </a:t>
            </a:r>
            <a:endParaRPr lang="ru-RU" dirty="0" smtClean="0"/>
          </a:p>
          <a:p>
            <a:r>
              <a:rPr lang="ru-RU" dirty="0" smtClean="0"/>
              <a:t>З</a:t>
            </a:r>
            <a:r>
              <a:rPr lang="en-US" dirty="0" err="1" smtClean="0"/>
              <a:t>аработная</a:t>
            </a:r>
            <a:r>
              <a:rPr lang="en-US" dirty="0" smtClean="0"/>
              <a:t> </a:t>
            </a:r>
            <a:r>
              <a:rPr lang="en-US" dirty="0" err="1" smtClean="0"/>
              <a:t>плата</a:t>
            </a:r>
            <a:r>
              <a:rPr lang="en-US" dirty="0" smtClean="0"/>
              <a:t> </a:t>
            </a:r>
            <a:r>
              <a:rPr lang="en-US" dirty="0" err="1" smtClean="0"/>
              <a:t>закреплена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уровне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C00000"/>
                </a:solidFill>
              </a:rPr>
              <a:t>средней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заработной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платы</a:t>
            </a:r>
            <a:r>
              <a:rPr lang="en-US" dirty="0" smtClean="0">
                <a:solidFill>
                  <a:srgbClr val="C00000"/>
                </a:solidFill>
              </a:rPr>
              <a:t> в </a:t>
            </a:r>
            <a:r>
              <a:rPr lang="en-US" dirty="0" err="1" smtClean="0">
                <a:solidFill>
                  <a:srgbClr val="C00000"/>
                </a:solidFill>
              </a:rPr>
              <a:t>регионе</a:t>
            </a:r>
            <a:r>
              <a:rPr lang="en-US" dirty="0" smtClean="0">
                <a:solidFill>
                  <a:srgbClr val="C00000"/>
                </a:solidFill>
              </a:rPr>
              <a:t>.</a:t>
            </a:r>
            <a:endParaRPr lang="ru-RU" dirty="0" smtClean="0">
              <a:solidFill>
                <a:srgbClr val="C00000"/>
              </a:solidFill>
            </a:endParaRPr>
          </a:p>
          <a:p>
            <a:r>
              <a:rPr lang="ru-RU" dirty="0" err="1" smtClean="0"/>
              <a:t>П</a:t>
            </a:r>
            <a:r>
              <a:rPr lang="en-US" dirty="0" err="1" smtClean="0"/>
              <a:t>раво</a:t>
            </a:r>
            <a:r>
              <a:rPr lang="en-US" dirty="0" smtClean="0"/>
              <a:t> 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дополнительное</a:t>
            </a:r>
            <a:r>
              <a:rPr lang="en-US" dirty="0" smtClean="0"/>
              <a:t> </a:t>
            </a:r>
            <a:r>
              <a:rPr lang="en-US" dirty="0" err="1" smtClean="0"/>
              <a:t>профессиональное</a:t>
            </a:r>
            <a:r>
              <a:rPr lang="en-US" dirty="0" smtClean="0"/>
              <a:t> </a:t>
            </a:r>
            <a:r>
              <a:rPr lang="en-US" dirty="0" err="1" smtClean="0"/>
              <a:t>образование</a:t>
            </a:r>
            <a:r>
              <a:rPr lang="en-US" dirty="0" smtClean="0"/>
              <a:t> </a:t>
            </a:r>
            <a:r>
              <a:rPr lang="en-US" dirty="0" err="1" smtClean="0"/>
              <a:t>по</a:t>
            </a:r>
            <a:r>
              <a:rPr lang="en-US" dirty="0" smtClean="0"/>
              <a:t> </a:t>
            </a:r>
            <a:r>
              <a:rPr lang="en-US" dirty="0" err="1" smtClean="0"/>
              <a:t>профилю</a:t>
            </a:r>
            <a:r>
              <a:rPr lang="en-US" dirty="0" smtClean="0"/>
              <a:t> </a:t>
            </a:r>
            <a:r>
              <a:rPr lang="en-US" dirty="0" err="1" smtClean="0"/>
              <a:t>педагогической</a:t>
            </a:r>
            <a:r>
              <a:rPr lang="en-US" dirty="0" smtClean="0"/>
              <a:t> </a:t>
            </a:r>
            <a:r>
              <a:rPr lang="en-US" dirty="0" err="1" smtClean="0"/>
              <a:t>деятельности</a:t>
            </a:r>
            <a:r>
              <a:rPr lang="en-US" dirty="0" smtClean="0"/>
              <a:t> </a:t>
            </a:r>
            <a:r>
              <a:rPr lang="en-US" dirty="0" err="1" smtClean="0"/>
              <a:t>не</a:t>
            </a:r>
            <a:r>
              <a:rPr lang="en-US" dirty="0" smtClean="0"/>
              <a:t> </a:t>
            </a:r>
            <a:r>
              <a:rPr lang="en-US" dirty="0" err="1" smtClean="0"/>
              <a:t>реже</a:t>
            </a:r>
            <a:r>
              <a:rPr lang="en-US" dirty="0" smtClean="0"/>
              <a:t> </a:t>
            </a:r>
            <a:r>
              <a:rPr lang="en-US" dirty="0" err="1" smtClean="0"/>
              <a:t>чем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C00000"/>
                </a:solidFill>
              </a:rPr>
              <a:t>один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раз</a:t>
            </a:r>
            <a:r>
              <a:rPr lang="en-US" dirty="0" smtClean="0">
                <a:solidFill>
                  <a:srgbClr val="C00000"/>
                </a:solidFill>
              </a:rPr>
              <a:t> в </a:t>
            </a:r>
            <a:r>
              <a:rPr lang="en-US" dirty="0" err="1" smtClean="0">
                <a:solidFill>
                  <a:srgbClr val="C00000"/>
                </a:solidFill>
              </a:rPr>
              <a:t>три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года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  <a:endParaRPr lang="ru-RU" dirty="0" smtClean="0">
              <a:solidFill>
                <a:srgbClr val="C00000"/>
              </a:solidFill>
            </a:endParaRPr>
          </a:p>
          <a:p>
            <a:r>
              <a:rPr lang="ru-RU" dirty="0" smtClean="0"/>
              <a:t>Сохранены </a:t>
            </a:r>
            <a:r>
              <a:rPr lang="ru-RU" dirty="0" smtClean="0">
                <a:solidFill>
                  <a:srgbClr val="C00000"/>
                </a:solidFill>
              </a:rPr>
              <a:t>льготы сельским учителям </a:t>
            </a:r>
            <a:r>
              <a:rPr lang="ru-RU" dirty="0" smtClean="0"/>
              <a:t>по ЖКХ.</a:t>
            </a:r>
          </a:p>
          <a:p>
            <a:r>
              <a:rPr lang="ru-RU" dirty="0" smtClean="0"/>
              <a:t>Понятие </a:t>
            </a:r>
            <a:r>
              <a:rPr lang="ru-RU" dirty="0" smtClean="0">
                <a:solidFill>
                  <a:srgbClr val="C00000"/>
                </a:solidFill>
              </a:rPr>
              <a:t>«конфликт интересов педагога»</a:t>
            </a:r>
            <a:r>
              <a:rPr lang="ru-RU" dirty="0" smtClean="0"/>
              <a:t>: заинтересованность в получении материальной выгоды при выполнении своей работы. Например, когда учитель ведет и уроки, и платные занятия у одних и тех же учеников.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chemeClr val="tx2"/>
                </a:solidFill>
              </a:rPr>
              <a:t>Федеральный закон «Об образовании в Российской Федерации»</a:t>
            </a:r>
            <a:r>
              <a:rPr lang="ru-RU" sz="3100" b="1" dirty="0" smtClean="0">
                <a:solidFill>
                  <a:schemeClr val="tx2"/>
                </a:solidFill>
              </a:rPr>
              <a:t> </a:t>
            </a:r>
            <a:r>
              <a:rPr lang="ru-RU" sz="3100" dirty="0" smtClean="0">
                <a:solidFill>
                  <a:schemeClr val="tx2"/>
                </a:solidFill>
              </a:rPr>
              <a:t>от 29.12.2012 </a:t>
            </a:r>
            <a:r>
              <a:rPr lang="en-US" sz="3100" dirty="0" smtClean="0">
                <a:solidFill>
                  <a:schemeClr val="tx2"/>
                </a:solidFill>
              </a:rPr>
              <a:t>N 273-</a:t>
            </a:r>
            <a:r>
              <a:rPr lang="ru-RU" sz="3100" dirty="0" smtClean="0">
                <a:solidFill>
                  <a:schemeClr val="tx2"/>
                </a:solidFill>
              </a:rPr>
              <a:t>ФЗ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000241"/>
            <a:ext cx="7772400" cy="160021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Федеральный закон </a:t>
            </a:r>
            <a:br>
              <a:rPr lang="ru-RU" dirty="0" smtClean="0"/>
            </a:br>
            <a:r>
              <a:rPr lang="ru-RU" dirty="0" smtClean="0"/>
              <a:t>«Об образовании в Российской Федерации»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542932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от 29.12.2012 </a:t>
            </a:r>
            <a:r>
              <a:rPr lang="en-US" b="1" dirty="0" smtClean="0"/>
              <a:t>N 273-</a:t>
            </a:r>
            <a:r>
              <a:rPr lang="ru-RU" b="1" dirty="0" smtClean="0"/>
              <a:t>ФЗ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chemeClr val="tx2"/>
                </a:solidFill>
              </a:rPr>
              <a:t>Федеральный закон «Об образовании в Российской Федерации»</a:t>
            </a:r>
            <a:r>
              <a:rPr lang="ru-RU" sz="3100" b="1" dirty="0" smtClean="0">
                <a:solidFill>
                  <a:schemeClr val="tx2"/>
                </a:solidFill>
              </a:rPr>
              <a:t> </a:t>
            </a:r>
            <a:r>
              <a:rPr lang="ru-RU" sz="3100" dirty="0" smtClean="0">
                <a:solidFill>
                  <a:schemeClr val="tx2"/>
                </a:solidFill>
              </a:rPr>
              <a:t>от 29.12.2012 </a:t>
            </a:r>
            <a:r>
              <a:rPr lang="en-US" sz="3100" dirty="0" smtClean="0">
                <a:solidFill>
                  <a:schemeClr val="tx2"/>
                </a:solidFill>
              </a:rPr>
              <a:t>N 273-</a:t>
            </a:r>
            <a:r>
              <a:rPr lang="ru-RU" sz="3100" dirty="0" smtClean="0">
                <a:solidFill>
                  <a:schemeClr val="tx2"/>
                </a:solidFill>
              </a:rPr>
              <a:t>ФЗ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вступает в силу </a:t>
            </a:r>
            <a:r>
              <a:rPr lang="ru-RU" dirty="0" smtClean="0">
                <a:solidFill>
                  <a:srgbClr val="C00000"/>
                </a:solidFill>
              </a:rPr>
              <a:t>с 1 сентября 2013 года</a:t>
            </a:r>
            <a:r>
              <a:rPr lang="ru-RU" dirty="0" smtClean="0"/>
              <a:t>, за исключением некоторых положений, вступивших в силу со дня официального опубликования (30 декабря 2012) или вступающих в силу позднее (с 1 января 2014 года)</a:t>
            </a:r>
          </a:p>
          <a:p>
            <a:r>
              <a:rPr lang="en-US" dirty="0" err="1" smtClean="0"/>
              <a:t>заменит</a:t>
            </a:r>
            <a:r>
              <a:rPr lang="en-US" dirty="0" smtClean="0"/>
              <a:t> </a:t>
            </a:r>
            <a:r>
              <a:rPr lang="en-US" dirty="0" err="1" smtClean="0"/>
              <a:t>два</a:t>
            </a:r>
            <a:r>
              <a:rPr lang="en-US" dirty="0" smtClean="0"/>
              <a:t> </a:t>
            </a:r>
            <a:r>
              <a:rPr lang="en-US" dirty="0" err="1" smtClean="0"/>
              <a:t>прежних</a:t>
            </a:r>
            <a:r>
              <a:rPr lang="en-US" dirty="0" smtClean="0"/>
              <a:t> </a:t>
            </a:r>
            <a:r>
              <a:rPr lang="en-US" dirty="0" err="1" smtClean="0"/>
              <a:t>закона</a:t>
            </a:r>
            <a:r>
              <a:rPr lang="en-US" dirty="0" smtClean="0"/>
              <a:t> – «</a:t>
            </a:r>
            <a:r>
              <a:rPr lang="en-US" dirty="0" err="1" smtClean="0"/>
              <a:t>Об</a:t>
            </a:r>
            <a:r>
              <a:rPr lang="en-US" dirty="0" smtClean="0"/>
              <a:t> </a:t>
            </a:r>
            <a:r>
              <a:rPr lang="en-US" dirty="0" err="1" smtClean="0"/>
              <a:t>образовании</a:t>
            </a:r>
            <a:r>
              <a:rPr lang="en-US" dirty="0" smtClean="0"/>
              <a:t>» (1992 г.) и «О </a:t>
            </a:r>
            <a:r>
              <a:rPr lang="en-US" dirty="0" err="1" smtClean="0"/>
              <a:t>высшем</a:t>
            </a:r>
            <a:r>
              <a:rPr lang="en-US" dirty="0" smtClean="0"/>
              <a:t> и </a:t>
            </a:r>
            <a:r>
              <a:rPr lang="en-US" dirty="0" err="1" smtClean="0"/>
              <a:t>послевузовском</a:t>
            </a:r>
            <a:r>
              <a:rPr lang="en-US" dirty="0" smtClean="0"/>
              <a:t> </a:t>
            </a:r>
            <a:r>
              <a:rPr lang="en-US" dirty="0" err="1" smtClean="0"/>
              <a:t>профессиональном</a:t>
            </a:r>
            <a:r>
              <a:rPr lang="en-US" dirty="0" smtClean="0"/>
              <a:t> </a:t>
            </a:r>
            <a:r>
              <a:rPr lang="en-US" dirty="0" err="1" smtClean="0"/>
              <a:t>образовании</a:t>
            </a:r>
            <a:r>
              <a:rPr lang="en-US" dirty="0" smtClean="0"/>
              <a:t>» (1996 г.)</a:t>
            </a:r>
            <a:r>
              <a:rPr lang="ru-RU" dirty="0" smtClean="0"/>
              <a:t>, более 100 подзаконных актов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 smtClean="0"/>
              <a:t>З</a:t>
            </a:r>
            <a:r>
              <a:rPr lang="en-US" dirty="0" err="1" smtClean="0"/>
              <a:t>акон</a:t>
            </a:r>
            <a:r>
              <a:rPr lang="en-US" dirty="0" smtClean="0"/>
              <a:t> </a:t>
            </a:r>
            <a:r>
              <a:rPr lang="en-US" dirty="0" err="1" smtClean="0"/>
              <a:t>трактует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C00000"/>
                </a:solidFill>
              </a:rPr>
              <a:t>образование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как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общественное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благо</a:t>
            </a:r>
            <a:r>
              <a:rPr lang="en-US" dirty="0" smtClean="0"/>
              <a:t> </a:t>
            </a:r>
            <a:endParaRPr lang="ru-RU" dirty="0" smtClean="0"/>
          </a:p>
          <a:p>
            <a:r>
              <a:rPr lang="ru-RU" dirty="0" smtClean="0"/>
              <a:t>Обеспечивает </a:t>
            </a:r>
            <a:r>
              <a:rPr lang="ru-RU" dirty="0" smtClean="0">
                <a:solidFill>
                  <a:srgbClr val="C00000"/>
                </a:solidFill>
              </a:rPr>
              <a:t>право каждого на образование</a:t>
            </a:r>
            <a:r>
              <a:rPr lang="ru-RU" dirty="0" smtClean="0"/>
              <a:t> </a:t>
            </a:r>
          </a:p>
          <a:p>
            <a:r>
              <a:rPr lang="en-US" dirty="0" err="1" smtClean="0"/>
              <a:t>Он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C00000"/>
                </a:solidFill>
              </a:rPr>
              <a:t>сохраняет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базовые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гарантии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и </a:t>
            </a:r>
            <a:r>
              <a:rPr lang="en-US" dirty="0" err="1" smtClean="0"/>
              <a:t>создает</a:t>
            </a:r>
            <a:r>
              <a:rPr lang="en-US" dirty="0" smtClean="0"/>
              <a:t> </a:t>
            </a:r>
            <a:r>
              <a:rPr lang="en-US" dirty="0" err="1" smtClean="0"/>
              <a:t>новые</a:t>
            </a:r>
            <a:r>
              <a:rPr lang="en-US" dirty="0" smtClean="0"/>
              <a:t>, </a:t>
            </a:r>
            <a:r>
              <a:rPr lang="en-US" dirty="0" err="1" smtClean="0"/>
              <a:t>детально</a:t>
            </a:r>
            <a:r>
              <a:rPr lang="en-US" dirty="0" smtClean="0"/>
              <a:t> </a:t>
            </a:r>
            <a:r>
              <a:rPr lang="en-US" dirty="0" err="1" smtClean="0"/>
              <a:t>прописанные</a:t>
            </a:r>
            <a:r>
              <a:rPr lang="en-US" dirty="0" smtClean="0"/>
              <a:t> </a:t>
            </a:r>
            <a:r>
              <a:rPr lang="en-US" dirty="0" err="1" smtClean="0"/>
              <a:t>механизмы</a:t>
            </a:r>
            <a:r>
              <a:rPr lang="en-US" dirty="0" smtClean="0"/>
              <a:t> </a:t>
            </a:r>
            <a:r>
              <a:rPr lang="en-US" dirty="0" err="1" smtClean="0"/>
              <a:t>их</a:t>
            </a:r>
            <a:r>
              <a:rPr lang="en-US" dirty="0" smtClean="0"/>
              <a:t> </a:t>
            </a:r>
            <a:r>
              <a:rPr lang="en-US" dirty="0" err="1" smtClean="0"/>
              <a:t>осуществления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практике</a:t>
            </a:r>
            <a:r>
              <a:rPr lang="en-US" dirty="0" smtClean="0"/>
              <a:t>. </a:t>
            </a:r>
            <a:r>
              <a:rPr lang="en-US" dirty="0" err="1" smtClean="0"/>
              <a:t>Общее</a:t>
            </a:r>
            <a:r>
              <a:rPr lang="en-US" dirty="0" smtClean="0"/>
              <a:t> </a:t>
            </a:r>
            <a:r>
              <a:rPr lang="en-US" dirty="0" err="1" smtClean="0"/>
              <a:t>образование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C00000"/>
                </a:solidFill>
              </a:rPr>
              <a:t>остается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бесплатным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в </a:t>
            </a:r>
            <a:r>
              <a:rPr lang="en-US" dirty="0" err="1" smtClean="0"/>
              <a:t>рамках</a:t>
            </a:r>
            <a:r>
              <a:rPr lang="en-US" dirty="0" smtClean="0"/>
              <a:t> </a:t>
            </a:r>
            <a:r>
              <a:rPr lang="en-US" dirty="0" err="1" smtClean="0"/>
              <a:t>федеральных</a:t>
            </a:r>
            <a:r>
              <a:rPr lang="en-US" dirty="0" smtClean="0"/>
              <a:t> </a:t>
            </a:r>
            <a:r>
              <a:rPr lang="en-US" dirty="0" err="1" smtClean="0"/>
              <a:t>госстандартов</a:t>
            </a:r>
            <a:endParaRPr lang="ru-RU" dirty="0" smtClean="0"/>
          </a:p>
          <a:p>
            <a:r>
              <a:rPr lang="ru-RU" dirty="0" smtClean="0"/>
              <a:t>В частности в законе зафиксировано право </a:t>
            </a:r>
            <a:r>
              <a:rPr lang="ru-RU" dirty="0" smtClean="0">
                <a:solidFill>
                  <a:srgbClr val="C00000"/>
                </a:solidFill>
              </a:rPr>
              <a:t>на обеспечение бесплатными учебниками</a:t>
            </a:r>
          </a:p>
          <a:p>
            <a:r>
              <a:rPr lang="en-US" dirty="0" err="1" smtClean="0"/>
              <a:t>Родители</a:t>
            </a:r>
            <a:r>
              <a:rPr lang="en-US" dirty="0" smtClean="0"/>
              <a:t> </a:t>
            </a:r>
            <a:r>
              <a:rPr lang="ru-RU" dirty="0" smtClean="0"/>
              <a:t>я</a:t>
            </a:r>
            <a:r>
              <a:rPr lang="en-US" dirty="0" err="1" smtClean="0"/>
              <a:t>вляются</a:t>
            </a:r>
            <a:r>
              <a:rPr lang="en-US" dirty="0" smtClean="0"/>
              <a:t> </a:t>
            </a:r>
            <a:r>
              <a:rPr lang="en-US" dirty="0" err="1" smtClean="0"/>
              <a:t>полноправными</a:t>
            </a:r>
            <a:r>
              <a:rPr lang="en-US" dirty="0" smtClean="0"/>
              <a:t> </a:t>
            </a:r>
            <a:r>
              <a:rPr lang="en-US" dirty="0" err="1" smtClean="0"/>
              <a:t>участниками</a:t>
            </a:r>
            <a:r>
              <a:rPr lang="en-US" dirty="0" smtClean="0"/>
              <a:t> </a:t>
            </a:r>
            <a:r>
              <a:rPr lang="en-US" dirty="0" err="1" smtClean="0"/>
              <a:t>образовательного</a:t>
            </a:r>
            <a:r>
              <a:rPr lang="ru-RU" dirty="0" smtClean="0"/>
              <a:t> процесса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chemeClr val="tx2"/>
                </a:solidFill>
              </a:rPr>
              <a:t>Федеральный закон «Об образовании в Российской Федерации»</a:t>
            </a:r>
            <a:r>
              <a:rPr lang="ru-RU" sz="3100" b="1" dirty="0" smtClean="0">
                <a:solidFill>
                  <a:schemeClr val="tx2"/>
                </a:solidFill>
              </a:rPr>
              <a:t> </a:t>
            </a:r>
            <a:r>
              <a:rPr lang="ru-RU" sz="3100" dirty="0" smtClean="0">
                <a:solidFill>
                  <a:schemeClr val="tx2"/>
                </a:solidFill>
              </a:rPr>
              <a:t>от 29.12.2012 </a:t>
            </a:r>
            <a:r>
              <a:rPr lang="en-US" sz="3100" dirty="0" smtClean="0">
                <a:solidFill>
                  <a:schemeClr val="tx2"/>
                </a:solidFill>
              </a:rPr>
              <a:t>N 273-</a:t>
            </a:r>
            <a:r>
              <a:rPr lang="ru-RU" sz="3100" dirty="0" smtClean="0">
                <a:solidFill>
                  <a:schemeClr val="tx2"/>
                </a:solidFill>
              </a:rPr>
              <a:t>ФЗ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err="1" smtClean="0"/>
              <a:t>В</a:t>
            </a:r>
            <a:r>
              <a:rPr lang="en-US" dirty="0" err="1" smtClean="0"/>
              <a:t>ведение</a:t>
            </a:r>
            <a:r>
              <a:rPr lang="en-US" dirty="0" smtClean="0"/>
              <a:t> </a:t>
            </a:r>
            <a:r>
              <a:rPr lang="en-US" dirty="0" err="1" smtClean="0"/>
              <a:t>понятийного</a:t>
            </a:r>
            <a:r>
              <a:rPr lang="en-US" dirty="0" smtClean="0"/>
              <a:t> </a:t>
            </a:r>
            <a:r>
              <a:rPr lang="en-US" dirty="0" err="1" smtClean="0"/>
              <a:t>аппарата</a:t>
            </a:r>
            <a:endParaRPr lang="ru-RU" dirty="0" smtClean="0"/>
          </a:p>
          <a:p>
            <a:r>
              <a:rPr lang="en-US" dirty="0" smtClean="0"/>
              <a:t>В </a:t>
            </a:r>
            <a:r>
              <a:rPr lang="en-US" dirty="0" err="1" smtClean="0"/>
              <a:t>новом</a:t>
            </a:r>
            <a:r>
              <a:rPr lang="en-US" dirty="0" smtClean="0"/>
              <a:t> </a:t>
            </a:r>
            <a:r>
              <a:rPr lang="en-US" dirty="0" err="1" smtClean="0"/>
              <a:t>законе</a:t>
            </a:r>
            <a:r>
              <a:rPr lang="en-US" dirty="0" smtClean="0"/>
              <a:t> </a:t>
            </a:r>
            <a:r>
              <a:rPr lang="en-US" dirty="0" err="1" smtClean="0"/>
              <a:t>введен</a:t>
            </a:r>
            <a:r>
              <a:rPr lang="en-US" dirty="0" smtClean="0"/>
              <a:t> </a:t>
            </a:r>
            <a:r>
              <a:rPr lang="en-US" dirty="0" err="1" smtClean="0"/>
              <a:t>термин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«</a:t>
            </a:r>
            <a:r>
              <a:rPr lang="en-US" dirty="0" err="1" smtClean="0">
                <a:solidFill>
                  <a:srgbClr val="C00000"/>
                </a:solidFill>
              </a:rPr>
              <a:t>образовательная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организация</a:t>
            </a:r>
            <a:r>
              <a:rPr lang="en-US" dirty="0" smtClean="0">
                <a:solidFill>
                  <a:srgbClr val="C00000"/>
                </a:solidFill>
              </a:rPr>
              <a:t>»</a:t>
            </a:r>
            <a:endParaRPr lang="ru-RU" dirty="0" smtClean="0">
              <a:solidFill>
                <a:srgbClr val="C00000"/>
              </a:solidFill>
            </a:endParaRPr>
          </a:p>
          <a:p>
            <a:r>
              <a:rPr lang="ru-RU" dirty="0" err="1" smtClean="0"/>
              <a:t>П</a:t>
            </a:r>
            <a:r>
              <a:rPr lang="en-US" dirty="0" err="1" smtClean="0"/>
              <a:t>рописаны</a:t>
            </a:r>
            <a:r>
              <a:rPr lang="en-US" dirty="0" smtClean="0"/>
              <a:t> </a:t>
            </a:r>
            <a:r>
              <a:rPr lang="en-US" dirty="0" err="1" smtClean="0"/>
              <a:t>понятия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C00000"/>
                </a:solidFill>
              </a:rPr>
              <a:t>сетевого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dirty="0" err="1" smtClean="0">
                <a:solidFill>
                  <a:srgbClr val="C00000"/>
                </a:solidFill>
              </a:rPr>
              <a:t>дистанционного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dirty="0" err="1" smtClean="0">
                <a:solidFill>
                  <a:srgbClr val="C00000"/>
                </a:solidFill>
              </a:rPr>
              <a:t>семейного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и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электронного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обучения</a:t>
            </a:r>
            <a:r>
              <a:rPr lang="en-US" dirty="0" smtClean="0"/>
              <a:t>, </a:t>
            </a:r>
            <a:r>
              <a:rPr lang="en-US" dirty="0" err="1" smtClean="0"/>
              <a:t>которые</a:t>
            </a:r>
            <a:r>
              <a:rPr lang="en-US" dirty="0" smtClean="0"/>
              <a:t> </a:t>
            </a:r>
            <a:r>
              <a:rPr lang="en-US" dirty="0" err="1" smtClean="0"/>
              <a:t>могут</a:t>
            </a:r>
            <a:r>
              <a:rPr lang="en-US" dirty="0" smtClean="0"/>
              <a:t> </a:t>
            </a:r>
            <a:r>
              <a:rPr lang="en-US" dirty="0" err="1" smtClean="0"/>
              <a:t>быть</a:t>
            </a:r>
            <a:r>
              <a:rPr lang="en-US" dirty="0" smtClean="0"/>
              <a:t> </a:t>
            </a:r>
            <a:r>
              <a:rPr lang="en-US" dirty="0" err="1" smtClean="0"/>
              <a:t>использованы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C00000"/>
                </a:solidFill>
              </a:rPr>
              <a:t>на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всех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уровнях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/>
              <a:t>образования</a:t>
            </a:r>
            <a:endParaRPr lang="ru-RU" dirty="0" smtClean="0"/>
          </a:p>
          <a:p>
            <a:r>
              <a:rPr lang="en-US" dirty="0" err="1" smtClean="0"/>
              <a:t>Закон</a:t>
            </a:r>
            <a:r>
              <a:rPr lang="en-US" dirty="0" smtClean="0"/>
              <a:t> </a:t>
            </a:r>
            <a:r>
              <a:rPr lang="en-US" dirty="0" err="1" smtClean="0"/>
              <a:t>позвол</a:t>
            </a:r>
            <a:r>
              <a:rPr lang="ru-RU" dirty="0" err="1" smtClean="0"/>
              <a:t>яе</a:t>
            </a:r>
            <a:r>
              <a:rPr lang="en-US" dirty="0" smtClean="0"/>
              <a:t>т </a:t>
            </a:r>
            <a:r>
              <a:rPr lang="en-US" dirty="0" err="1" smtClean="0"/>
              <a:t>обучаться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C00000"/>
                </a:solidFill>
              </a:rPr>
              <a:t>по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индивидуальным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планам</a:t>
            </a:r>
            <a:r>
              <a:rPr lang="en-US" dirty="0" smtClean="0"/>
              <a:t> и </a:t>
            </a:r>
            <a:r>
              <a:rPr lang="en-US" dirty="0" err="1" smtClean="0"/>
              <a:t>одновременно</a:t>
            </a:r>
            <a:r>
              <a:rPr lang="en-US" dirty="0" smtClean="0"/>
              <a:t> </a:t>
            </a:r>
            <a:r>
              <a:rPr lang="en-US" dirty="0" err="1" smtClean="0"/>
              <a:t>осваивать</a:t>
            </a:r>
            <a:r>
              <a:rPr lang="en-US" dirty="0" smtClean="0"/>
              <a:t> </a:t>
            </a:r>
            <a:r>
              <a:rPr lang="en-US" dirty="0" err="1" smtClean="0"/>
              <a:t>несколько</a:t>
            </a:r>
            <a:r>
              <a:rPr lang="en-US" dirty="0" smtClean="0"/>
              <a:t> </a:t>
            </a:r>
            <a:r>
              <a:rPr lang="en-US" dirty="0" err="1" smtClean="0"/>
              <a:t>учебных</a:t>
            </a:r>
            <a:r>
              <a:rPr lang="en-US" dirty="0" smtClean="0"/>
              <a:t> </a:t>
            </a:r>
            <a:r>
              <a:rPr lang="en-US" dirty="0" err="1" smtClean="0"/>
              <a:t>программ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в </a:t>
            </a:r>
            <a:r>
              <a:rPr lang="en-US" dirty="0" err="1" smtClean="0">
                <a:solidFill>
                  <a:srgbClr val="C00000"/>
                </a:solidFill>
              </a:rPr>
              <a:t>разных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заведениях</a:t>
            </a:r>
            <a:endParaRPr lang="ru-RU" dirty="0" smtClean="0"/>
          </a:p>
          <a:p>
            <a:r>
              <a:rPr lang="en-US" dirty="0" smtClean="0"/>
              <a:t> </a:t>
            </a:r>
            <a:r>
              <a:rPr lang="ru-RU" dirty="0" err="1" smtClean="0"/>
              <a:t>Г</a:t>
            </a:r>
            <a:r>
              <a:rPr lang="en-US" dirty="0" err="1" smtClean="0"/>
              <a:t>осударственные</a:t>
            </a:r>
            <a:r>
              <a:rPr lang="en-US" dirty="0" smtClean="0"/>
              <a:t> и </a:t>
            </a:r>
            <a:r>
              <a:rPr lang="en-US" dirty="0" err="1" smtClean="0"/>
              <a:t>негосударственные</a:t>
            </a:r>
            <a:r>
              <a:rPr lang="en-US" dirty="0" smtClean="0"/>
              <a:t> </a:t>
            </a:r>
            <a:r>
              <a:rPr lang="en-US" dirty="0" err="1" smtClean="0"/>
              <a:t>учреждения</a:t>
            </a:r>
            <a:r>
              <a:rPr lang="en-US" dirty="0" smtClean="0"/>
              <a:t> </a:t>
            </a:r>
            <a:r>
              <a:rPr lang="en-US" dirty="0" err="1" smtClean="0"/>
              <a:t>уравнены</a:t>
            </a:r>
            <a:r>
              <a:rPr lang="en-US" dirty="0" smtClean="0"/>
              <a:t> в </a:t>
            </a:r>
            <a:r>
              <a:rPr lang="en-US" dirty="0" err="1" smtClean="0"/>
              <a:t>правах</a:t>
            </a:r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chemeClr val="tx2"/>
                </a:solidFill>
              </a:rPr>
              <a:t>Федеральный закон «Об образовании в Российской Федерации»</a:t>
            </a:r>
            <a:r>
              <a:rPr lang="ru-RU" sz="3100" b="1" dirty="0" smtClean="0">
                <a:solidFill>
                  <a:schemeClr val="tx2"/>
                </a:solidFill>
              </a:rPr>
              <a:t> </a:t>
            </a:r>
            <a:r>
              <a:rPr lang="ru-RU" sz="3100" dirty="0" smtClean="0">
                <a:solidFill>
                  <a:schemeClr val="tx2"/>
                </a:solidFill>
              </a:rPr>
              <a:t>от 29.12.2012 </a:t>
            </a:r>
            <a:r>
              <a:rPr lang="en-US" sz="3100" dirty="0" smtClean="0">
                <a:solidFill>
                  <a:schemeClr val="tx2"/>
                </a:solidFill>
              </a:rPr>
              <a:t>N 273-</a:t>
            </a:r>
            <a:r>
              <a:rPr lang="ru-RU" sz="3100" dirty="0" smtClean="0">
                <a:solidFill>
                  <a:schemeClr val="tx2"/>
                </a:solidFill>
              </a:rPr>
              <a:t>ФЗ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186766" cy="4911741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tx2"/>
                </a:solidFill>
              </a:rPr>
              <a:t>Уровни образования</a:t>
            </a:r>
            <a:endParaRPr lang="ru-RU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Общее образование: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дошкольное образование;</a:t>
            </a:r>
          </a:p>
          <a:p>
            <a:r>
              <a:rPr lang="ru-RU" dirty="0" smtClean="0"/>
              <a:t>начальное общее образование;</a:t>
            </a:r>
          </a:p>
          <a:p>
            <a:r>
              <a:rPr lang="ru-RU" dirty="0" smtClean="0"/>
              <a:t>основное общее образование;</a:t>
            </a:r>
          </a:p>
          <a:p>
            <a:r>
              <a:rPr lang="ru-RU" dirty="0" smtClean="0"/>
              <a:t>среднее общее образование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Профессиональное образование: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среднее профессиональное образование;</a:t>
            </a:r>
          </a:p>
          <a:p>
            <a:r>
              <a:rPr lang="ru-RU" dirty="0" smtClean="0"/>
              <a:t>высшее образование — </a:t>
            </a:r>
            <a:r>
              <a:rPr lang="ru-RU" dirty="0" err="1" smtClean="0"/>
              <a:t>бакалавриат</a:t>
            </a:r>
            <a:r>
              <a:rPr lang="ru-RU" dirty="0" smtClean="0"/>
              <a:t>;</a:t>
            </a:r>
          </a:p>
          <a:p>
            <a:r>
              <a:rPr lang="ru-RU" dirty="0" smtClean="0"/>
              <a:t>высшее образование — </a:t>
            </a:r>
            <a:r>
              <a:rPr lang="ru-RU" dirty="0" err="1" smtClean="0"/>
              <a:t>специалитет</a:t>
            </a:r>
            <a:r>
              <a:rPr lang="ru-RU" dirty="0" smtClean="0"/>
              <a:t>, магистратура;</a:t>
            </a:r>
          </a:p>
          <a:p>
            <a:r>
              <a:rPr lang="ru-RU" dirty="0" smtClean="0"/>
              <a:t>высшее образование — подготовка кадров высшей квалификации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Для каждого уровня создаются свои федеральные государственные образовательные стандарты (ФГОС)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71472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Федеральный закон «Об образовании в Российской Федерации»</a:t>
            </a: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от 29.12.2012 </a:t>
            </a:r>
            <a:r>
              <a:rPr kumimoji="0" lang="en-US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 273-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ФЗ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923907"/>
            <a:ext cx="4040188" cy="393689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Образовательные программы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14282" y="1357298"/>
            <a:ext cx="4283106" cy="5286412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3000" b="1" dirty="0" smtClean="0">
                <a:solidFill>
                  <a:srgbClr val="C00000"/>
                </a:solidFill>
              </a:rPr>
              <a:t>Основные образовательные программы </a:t>
            </a:r>
          </a:p>
          <a:p>
            <a:pPr>
              <a:buNone/>
            </a:pPr>
            <a:r>
              <a:rPr lang="ru-RU" b="1" dirty="0" smtClean="0"/>
              <a:t>Основные общеобразовательные программы:</a:t>
            </a:r>
          </a:p>
          <a:p>
            <a:pPr>
              <a:buNone/>
            </a:pPr>
            <a:r>
              <a:rPr lang="ru-RU" dirty="0" smtClean="0"/>
              <a:t>— образовательные программы дошкольного образования;</a:t>
            </a:r>
          </a:p>
          <a:p>
            <a:pPr>
              <a:buNone/>
            </a:pPr>
            <a:r>
              <a:rPr lang="ru-RU" dirty="0" smtClean="0"/>
              <a:t>— образовательные программы начального общего образования;</a:t>
            </a:r>
          </a:p>
          <a:p>
            <a:pPr>
              <a:buNone/>
            </a:pPr>
            <a:r>
              <a:rPr lang="ru-RU" dirty="0" smtClean="0"/>
              <a:t>— образовательные программы основного общего образования;</a:t>
            </a:r>
          </a:p>
          <a:p>
            <a:pPr>
              <a:buNone/>
            </a:pPr>
            <a:r>
              <a:rPr lang="ru-RU" dirty="0" smtClean="0"/>
              <a:t>— образовательные программы среднего общего образования.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Основные профессиональные образовательные программы:</a:t>
            </a:r>
          </a:p>
          <a:p>
            <a:pPr>
              <a:buNone/>
            </a:pPr>
            <a:r>
              <a:rPr lang="ru-RU" dirty="0" smtClean="0"/>
              <a:t>образовательные программы </a:t>
            </a:r>
            <a:r>
              <a:rPr lang="ru-RU" b="1" dirty="0" smtClean="0"/>
              <a:t>среднего</a:t>
            </a:r>
            <a:r>
              <a:rPr lang="ru-RU" dirty="0" smtClean="0"/>
              <a:t> профессионального образования</a:t>
            </a:r>
          </a:p>
          <a:p>
            <a:pPr>
              <a:buNone/>
            </a:pPr>
            <a:r>
              <a:rPr lang="ru-RU" dirty="0" smtClean="0"/>
              <a:t>— программы подготовки квалифицированных рабочих (служащих),</a:t>
            </a:r>
          </a:p>
          <a:p>
            <a:pPr>
              <a:buNone/>
            </a:pPr>
            <a:r>
              <a:rPr lang="ru-RU" dirty="0" smtClean="0"/>
              <a:t>— программы подготовки специалистов среднего звена;</a:t>
            </a:r>
          </a:p>
          <a:p>
            <a:pPr>
              <a:buNone/>
            </a:pPr>
            <a:r>
              <a:rPr lang="ru-RU" dirty="0" smtClean="0"/>
              <a:t> образовательные программы </a:t>
            </a:r>
            <a:r>
              <a:rPr lang="ru-RU" b="1" dirty="0" smtClean="0"/>
              <a:t>высшего</a:t>
            </a:r>
            <a:r>
              <a:rPr lang="ru-RU" dirty="0" smtClean="0"/>
              <a:t> образования</a:t>
            </a:r>
          </a:p>
          <a:p>
            <a:pPr>
              <a:buNone/>
            </a:pPr>
            <a:r>
              <a:rPr lang="ru-RU" dirty="0" smtClean="0"/>
              <a:t>— программы </a:t>
            </a:r>
            <a:r>
              <a:rPr lang="ru-RU" dirty="0" err="1" smtClean="0"/>
              <a:t>бакалавриата</a:t>
            </a:r>
            <a:r>
              <a:rPr lang="ru-RU" dirty="0" smtClean="0"/>
              <a:t>,</a:t>
            </a:r>
          </a:p>
          <a:p>
            <a:pPr>
              <a:buNone/>
            </a:pPr>
            <a:r>
              <a:rPr lang="ru-RU" dirty="0" smtClean="0"/>
              <a:t>— программы </a:t>
            </a:r>
            <a:r>
              <a:rPr lang="ru-RU" dirty="0" err="1" smtClean="0"/>
              <a:t>специалитета</a:t>
            </a:r>
            <a:r>
              <a:rPr lang="ru-RU" dirty="0" smtClean="0"/>
              <a:t>,</a:t>
            </a:r>
          </a:p>
          <a:p>
            <a:pPr>
              <a:buNone/>
            </a:pPr>
            <a:r>
              <a:rPr lang="ru-RU" dirty="0" smtClean="0"/>
              <a:t>— программы магистратуры,</a:t>
            </a:r>
          </a:p>
          <a:p>
            <a:pPr>
              <a:buNone/>
            </a:pPr>
            <a:r>
              <a:rPr lang="ru-RU" dirty="0" smtClean="0"/>
              <a:t>— программы подготовки научно-педагогических кадров (в аспирантуре, адъюнктуре), программы ординатуры, программы </a:t>
            </a:r>
            <a:r>
              <a:rPr lang="ru-RU" dirty="0" err="1" smtClean="0"/>
              <a:t>ассистентуры-стажировки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Программы профессионального обучения:</a:t>
            </a:r>
          </a:p>
          <a:p>
            <a:pPr>
              <a:buNone/>
            </a:pPr>
            <a:r>
              <a:rPr lang="ru-RU" dirty="0" smtClean="0"/>
              <a:t>— программы профессиональной подготовки по профессиям рабочих</a:t>
            </a:r>
          </a:p>
          <a:p>
            <a:pPr>
              <a:buNone/>
            </a:pPr>
            <a:r>
              <a:rPr lang="ru-RU" dirty="0" smtClean="0"/>
              <a:t>и должностям служащих;</a:t>
            </a:r>
          </a:p>
          <a:p>
            <a:pPr>
              <a:buNone/>
            </a:pPr>
            <a:r>
              <a:rPr lang="ru-RU" dirty="0" smtClean="0"/>
              <a:t>— программы переподготовки рабочих и служащих;</a:t>
            </a:r>
          </a:p>
          <a:p>
            <a:pPr>
              <a:buNone/>
            </a:pPr>
            <a:r>
              <a:rPr lang="ru-RU" dirty="0" smtClean="0"/>
              <a:t>— программы повышения квалификации рабочих и служащих.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3000" b="1" dirty="0" smtClean="0">
                <a:solidFill>
                  <a:srgbClr val="C00000"/>
                </a:solidFill>
              </a:rPr>
              <a:t>Дополнительные образовательные программы</a:t>
            </a:r>
          </a:p>
          <a:p>
            <a:pPr>
              <a:buNone/>
            </a:pPr>
            <a:r>
              <a:rPr lang="ru-RU" b="1" dirty="0" smtClean="0"/>
              <a:t>Дополнительные общеобразовательные программы:</a:t>
            </a:r>
          </a:p>
          <a:p>
            <a:pPr>
              <a:buNone/>
            </a:pPr>
            <a:r>
              <a:rPr lang="ru-RU" dirty="0" smtClean="0"/>
              <a:t>— дополнительные </a:t>
            </a:r>
            <a:r>
              <a:rPr lang="ru-RU" dirty="0" err="1" smtClean="0"/>
              <a:t>общеразвивающие</a:t>
            </a:r>
            <a:r>
              <a:rPr lang="ru-RU" dirty="0" smtClean="0"/>
              <a:t> программы;</a:t>
            </a:r>
          </a:p>
          <a:p>
            <a:pPr>
              <a:buNone/>
            </a:pPr>
            <a:r>
              <a:rPr lang="ru-RU" dirty="0" smtClean="0"/>
              <a:t>— дополнительные </a:t>
            </a:r>
            <a:r>
              <a:rPr lang="ru-RU" dirty="0" err="1" smtClean="0"/>
              <a:t>предпрофессиональные</a:t>
            </a:r>
            <a:r>
              <a:rPr lang="ru-RU" dirty="0" smtClean="0"/>
              <a:t> программы.</a:t>
            </a:r>
          </a:p>
          <a:p>
            <a:pPr>
              <a:buNone/>
            </a:pPr>
            <a:r>
              <a:rPr lang="ru-RU" b="1" dirty="0" smtClean="0"/>
              <a:t>Дополнительные профессиональные программы:</a:t>
            </a:r>
          </a:p>
          <a:p>
            <a:pPr>
              <a:buNone/>
            </a:pPr>
            <a:r>
              <a:rPr lang="ru-RU" dirty="0" smtClean="0"/>
              <a:t>— программы повышения квалификации;</a:t>
            </a:r>
          </a:p>
          <a:p>
            <a:pPr>
              <a:buNone/>
            </a:pPr>
            <a:r>
              <a:rPr lang="ru-RU" dirty="0" smtClean="0"/>
              <a:t>— программы профессиональной переподготовки.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928670"/>
            <a:ext cx="4041775" cy="39368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Образовательные организации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3439" y="1785926"/>
            <a:ext cx="4143404" cy="442915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Дошкольные образовательные</a:t>
            </a:r>
          </a:p>
          <a:p>
            <a:pPr>
              <a:buNone/>
            </a:pPr>
            <a:r>
              <a:rPr lang="ru-RU" dirty="0" smtClean="0"/>
              <a:t>организации.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Общеобразовательные организации.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Профессиональные образовательные</a:t>
            </a:r>
          </a:p>
          <a:p>
            <a:pPr>
              <a:buNone/>
            </a:pPr>
            <a:r>
              <a:rPr lang="ru-RU" dirty="0" smtClean="0"/>
              <a:t>организации.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Образовательные организации высшего образования.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Организации дополнительного</a:t>
            </a:r>
          </a:p>
          <a:p>
            <a:pPr>
              <a:buNone/>
            </a:pPr>
            <a:r>
              <a:rPr lang="ru-RU" dirty="0" smtClean="0"/>
              <a:t>образования.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Организации дополнительного</a:t>
            </a:r>
          </a:p>
          <a:p>
            <a:pPr>
              <a:buNone/>
            </a:pPr>
            <a:r>
              <a:rPr lang="ru-RU" dirty="0" smtClean="0"/>
              <a:t>профессионального образования.</a:t>
            </a:r>
          </a:p>
          <a:p>
            <a:endParaRPr lang="ru-RU" dirty="0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417514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chemeClr val="tx2"/>
                </a:solidFill>
              </a:rPr>
              <a:t>Федеральный закон «Об образовании в Российской Федерации»</a:t>
            </a:r>
            <a:r>
              <a:rPr lang="ru-RU" sz="2200" b="1" dirty="0" smtClean="0">
                <a:solidFill>
                  <a:schemeClr val="tx2"/>
                </a:solidFill>
              </a:rPr>
              <a:t> </a:t>
            </a:r>
            <a:r>
              <a:rPr lang="ru-RU" sz="2200" dirty="0" smtClean="0">
                <a:solidFill>
                  <a:schemeClr val="tx2"/>
                </a:solidFill>
              </a:rPr>
              <a:t>от 29.12.2012 </a:t>
            </a:r>
            <a:r>
              <a:rPr lang="en-US" sz="2200" dirty="0" smtClean="0">
                <a:solidFill>
                  <a:schemeClr val="tx2"/>
                </a:solidFill>
              </a:rPr>
              <a:t>N 273-</a:t>
            </a:r>
            <a:r>
              <a:rPr lang="ru-RU" sz="2200" dirty="0" smtClean="0">
                <a:solidFill>
                  <a:schemeClr val="tx2"/>
                </a:solidFill>
              </a:rPr>
              <a:t>ФЗ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Дошкольное образование</a:t>
            </a:r>
          </a:p>
          <a:p>
            <a:r>
              <a:rPr lang="ru-RU" dirty="0" err="1" smtClean="0"/>
              <a:t>д</a:t>
            </a:r>
            <a:r>
              <a:rPr lang="en-US" dirty="0" err="1" smtClean="0"/>
              <a:t>ошкольное</a:t>
            </a:r>
            <a:r>
              <a:rPr lang="en-US" dirty="0" smtClean="0"/>
              <a:t> </a:t>
            </a:r>
            <a:r>
              <a:rPr lang="en-US" dirty="0" err="1" smtClean="0"/>
              <a:t>образование</a:t>
            </a:r>
            <a:r>
              <a:rPr lang="en-US" dirty="0" smtClean="0"/>
              <a:t> </a:t>
            </a:r>
            <a:r>
              <a:rPr lang="en-US" dirty="0" err="1" smtClean="0"/>
              <a:t>включено</a:t>
            </a:r>
            <a:r>
              <a:rPr lang="en-US" dirty="0" smtClean="0"/>
              <a:t> </a:t>
            </a:r>
            <a:r>
              <a:rPr lang="en-US" dirty="0" smtClean="0"/>
              <a:t>в </a:t>
            </a:r>
            <a:r>
              <a:rPr lang="en-US" dirty="0" err="1" smtClean="0"/>
              <a:t>систему</a:t>
            </a:r>
            <a:r>
              <a:rPr lang="en-US" dirty="0" smtClean="0"/>
              <a:t> </a:t>
            </a:r>
            <a:r>
              <a:rPr lang="en-US" dirty="0" err="1" smtClean="0"/>
              <a:t>общего</a:t>
            </a:r>
            <a:r>
              <a:rPr lang="en-US" dirty="0" smtClean="0"/>
              <a:t> </a:t>
            </a:r>
            <a:r>
              <a:rPr lang="en-US" dirty="0" err="1" smtClean="0"/>
              <a:t>образования</a:t>
            </a:r>
            <a:r>
              <a:rPr lang="en-US" dirty="0" smtClean="0"/>
              <a:t> </a:t>
            </a:r>
            <a:r>
              <a:rPr lang="en-US" dirty="0" err="1" smtClean="0"/>
              <a:t>как</a:t>
            </a:r>
            <a:r>
              <a:rPr lang="en-US" dirty="0" smtClean="0"/>
              <a:t> </a:t>
            </a:r>
            <a:r>
              <a:rPr lang="en-US" dirty="0" err="1" smtClean="0"/>
              <a:t>отдельная</a:t>
            </a:r>
            <a:r>
              <a:rPr lang="en-US" dirty="0" smtClean="0"/>
              <a:t> </a:t>
            </a:r>
            <a:r>
              <a:rPr lang="en-US" dirty="0" err="1" smtClean="0"/>
              <a:t>ступень</a:t>
            </a:r>
            <a:r>
              <a:rPr lang="ru-RU" dirty="0" smtClean="0"/>
              <a:t> и регулируется федеральными образовательными стандартами;</a:t>
            </a:r>
          </a:p>
          <a:p>
            <a:r>
              <a:rPr lang="ru-RU" dirty="0" smtClean="0"/>
              <a:t>само дошкольное образование отделено от «присмотра и ухода» за детьми;</a:t>
            </a:r>
          </a:p>
          <a:p>
            <a:r>
              <a:rPr lang="ru-RU" dirty="0" smtClean="0"/>
              <a:t>дошкольное образование можно получать не только в детских садах или дошкольных группах при школах, но и на дому;</a:t>
            </a:r>
          </a:p>
          <a:p>
            <a:r>
              <a:rPr lang="ru-RU" dirty="0" smtClean="0"/>
              <a:t>дошкольное образование в рамках </a:t>
            </a:r>
            <a:r>
              <a:rPr lang="ru-RU" dirty="0" err="1" smtClean="0"/>
              <a:t>госстандарта</a:t>
            </a:r>
            <a:r>
              <a:rPr lang="ru-RU" dirty="0" smtClean="0"/>
              <a:t> – бесплатно, </a:t>
            </a:r>
            <a:r>
              <a:rPr lang="en-US" dirty="0" err="1" smtClean="0"/>
              <a:t>плата</a:t>
            </a:r>
            <a:r>
              <a:rPr lang="en-US" dirty="0" smtClean="0"/>
              <a:t> </a:t>
            </a:r>
            <a:r>
              <a:rPr lang="ru-RU" dirty="0" smtClean="0"/>
              <a:t>за присмотр </a:t>
            </a:r>
            <a:r>
              <a:rPr lang="en-US" dirty="0" err="1" smtClean="0"/>
              <a:t>может</a:t>
            </a:r>
            <a:r>
              <a:rPr lang="en-US" dirty="0" smtClean="0"/>
              <a:t> </a:t>
            </a:r>
            <a:r>
              <a:rPr lang="en-US" dirty="0" err="1" smtClean="0"/>
              <a:t>достигать</a:t>
            </a:r>
            <a:r>
              <a:rPr lang="en-US" dirty="0" smtClean="0"/>
              <a:t> 100% (а </a:t>
            </a:r>
            <a:r>
              <a:rPr lang="en-US" dirty="0" err="1" smtClean="0"/>
              <a:t>не</a:t>
            </a:r>
            <a:r>
              <a:rPr lang="en-US" dirty="0" smtClean="0"/>
              <a:t> 20, </a:t>
            </a:r>
            <a:r>
              <a:rPr lang="en-US" dirty="0" err="1" smtClean="0"/>
              <a:t>как</a:t>
            </a:r>
            <a:r>
              <a:rPr lang="en-US" dirty="0" smtClean="0"/>
              <a:t> </a:t>
            </a:r>
            <a:r>
              <a:rPr lang="en-US" dirty="0" err="1" smtClean="0"/>
              <a:t>раньше</a:t>
            </a:r>
            <a:r>
              <a:rPr lang="en-US" dirty="0" smtClean="0"/>
              <a:t> (</a:t>
            </a:r>
            <a:r>
              <a:rPr lang="ru-RU" dirty="0" smtClean="0"/>
              <a:t>это полномочия муниципалитета)</a:t>
            </a:r>
            <a:r>
              <a:rPr lang="en-US" dirty="0" smtClean="0"/>
              <a:t>). </a:t>
            </a:r>
            <a:r>
              <a:rPr lang="ru-RU" dirty="0" smtClean="0"/>
              <a:t>Сохранены льготные категории.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chemeClr val="tx2"/>
                </a:solidFill>
              </a:rPr>
              <a:t>Федеральный закон «Об образовании в Российской Федерации»</a:t>
            </a:r>
            <a:r>
              <a:rPr lang="ru-RU" sz="3100" b="1" dirty="0" smtClean="0">
                <a:solidFill>
                  <a:schemeClr val="tx2"/>
                </a:solidFill>
              </a:rPr>
              <a:t> </a:t>
            </a:r>
            <a:r>
              <a:rPr lang="ru-RU" sz="3100" dirty="0" smtClean="0">
                <a:solidFill>
                  <a:schemeClr val="tx2"/>
                </a:solidFill>
              </a:rPr>
              <a:t>от 29.12.2012 </a:t>
            </a:r>
            <a:r>
              <a:rPr lang="en-US" sz="3100" dirty="0" smtClean="0">
                <a:solidFill>
                  <a:schemeClr val="tx2"/>
                </a:solidFill>
              </a:rPr>
              <a:t>N 273-</a:t>
            </a:r>
            <a:r>
              <a:rPr lang="ru-RU" sz="3100" dirty="0" smtClean="0">
                <a:solidFill>
                  <a:schemeClr val="tx2"/>
                </a:solidFill>
              </a:rPr>
              <a:t>ФЗ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Школа</a:t>
            </a:r>
          </a:p>
          <a:p>
            <a:r>
              <a:rPr lang="ru-RU" dirty="0" smtClean="0"/>
              <a:t>преимущественное право записи в 1-й класс тех, кто проживает на закрепленной территории;</a:t>
            </a:r>
          </a:p>
          <a:p>
            <a:r>
              <a:rPr lang="ru-RU" dirty="0" smtClean="0"/>
              <a:t>индивидуальный отбор детей в школы с углубленным изучением предметов только в средних и старших классах;</a:t>
            </a:r>
          </a:p>
          <a:p>
            <a:r>
              <a:rPr lang="ru-RU" dirty="0" smtClean="0"/>
              <a:t>отбор детей по конкурсу в творческие учебные заведения;</a:t>
            </a:r>
          </a:p>
          <a:p>
            <a:r>
              <a:rPr lang="ru-RU" dirty="0" smtClean="0"/>
              <a:t>реорганизовать </a:t>
            </a:r>
            <a:r>
              <a:rPr lang="ru-RU" dirty="0" smtClean="0"/>
              <a:t>сельскую школу можно </a:t>
            </a:r>
            <a:r>
              <a:rPr lang="ru-RU" dirty="0" smtClean="0"/>
              <a:t>только </a:t>
            </a:r>
            <a:r>
              <a:rPr lang="ru-RU" dirty="0" smtClean="0"/>
              <a:t>с одобрения сельского схода.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chemeClr val="tx2"/>
                </a:solidFill>
              </a:rPr>
              <a:t>Федеральный закон «Об образовании в Российской Федерации»</a:t>
            </a:r>
            <a:r>
              <a:rPr lang="ru-RU" sz="3100" b="1" dirty="0" smtClean="0">
                <a:solidFill>
                  <a:schemeClr val="tx2"/>
                </a:solidFill>
              </a:rPr>
              <a:t> </a:t>
            </a:r>
            <a:r>
              <a:rPr lang="ru-RU" sz="3100" dirty="0" smtClean="0">
                <a:solidFill>
                  <a:schemeClr val="tx2"/>
                </a:solidFill>
              </a:rPr>
              <a:t>от 29.12.2012 </a:t>
            </a:r>
            <a:r>
              <a:rPr lang="en-US" sz="3100" dirty="0" smtClean="0">
                <a:solidFill>
                  <a:schemeClr val="tx2"/>
                </a:solidFill>
              </a:rPr>
              <a:t>N 273-</a:t>
            </a:r>
            <a:r>
              <a:rPr lang="ru-RU" sz="3100" dirty="0" smtClean="0">
                <a:solidFill>
                  <a:schemeClr val="tx2"/>
                </a:solidFill>
              </a:rPr>
              <a:t>ФЗ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С</a:t>
            </a:r>
            <a:r>
              <a:rPr lang="en-US" dirty="0" err="1" smtClean="0"/>
              <a:t>редне</a:t>
            </a:r>
            <a:r>
              <a:rPr lang="ru-RU" dirty="0" smtClean="0"/>
              <a:t>е</a:t>
            </a:r>
            <a:r>
              <a:rPr lang="en-US" dirty="0" smtClean="0"/>
              <a:t> </a:t>
            </a:r>
            <a:r>
              <a:rPr lang="en-US" dirty="0" err="1" smtClean="0"/>
              <a:t>профессионально</a:t>
            </a:r>
            <a:r>
              <a:rPr lang="ru-RU" dirty="0" smtClean="0"/>
              <a:t>е</a:t>
            </a:r>
            <a:r>
              <a:rPr lang="en-US" dirty="0" smtClean="0"/>
              <a:t> </a:t>
            </a:r>
            <a:r>
              <a:rPr lang="en-US" dirty="0" err="1" smtClean="0"/>
              <a:t>образовани</a:t>
            </a:r>
            <a:r>
              <a:rPr lang="ru-RU" dirty="0" smtClean="0"/>
              <a:t>е</a:t>
            </a:r>
          </a:p>
          <a:p>
            <a:r>
              <a:rPr lang="en-US" dirty="0" err="1" smtClean="0"/>
              <a:t>предусмотрено</a:t>
            </a:r>
            <a:r>
              <a:rPr lang="en-US" dirty="0" smtClean="0"/>
              <a:t> </a:t>
            </a:r>
            <a:r>
              <a:rPr lang="en-US" dirty="0" err="1" smtClean="0"/>
              <a:t>два</a:t>
            </a:r>
            <a:r>
              <a:rPr lang="en-US" dirty="0" smtClean="0"/>
              <a:t> </a:t>
            </a:r>
            <a:r>
              <a:rPr lang="en-US" dirty="0" err="1" smtClean="0"/>
              <a:t>вида</a:t>
            </a:r>
            <a:r>
              <a:rPr lang="en-US" dirty="0" smtClean="0"/>
              <a:t> </a:t>
            </a:r>
            <a:r>
              <a:rPr lang="en-US" dirty="0" err="1" smtClean="0"/>
              <a:t>образовательных</a:t>
            </a:r>
            <a:r>
              <a:rPr lang="en-US" dirty="0" smtClean="0"/>
              <a:t> </a:t>
            </a:r>
            <a:r>
              <a:rPr lang="en-US" dirty="0" err="1" smtClean="0"/>
              <a:t>программ</a:t>
            </a:r>
            <a:r>
              <a:rPr lang="en-US" dirty="0" smtClean="0"/>
              <a:t> – </a:t>
            </a:r>
            <a:r>
              <a:rPr lang="en-US" dirty="0" err="1" smtClean="0"/>
              <a:t>подготовки</a:t>
            </a:r>
            <a:r>
              <a:rPr lang="en-US" dirty="0" smtClean="0"/>
              <a:t> </a:t>
            </a:r>
            <a:r>
              <a:rPr lang="en-US" dirty="0" err="1" smtClean="0"/>
              <a:t>квалифицированных</a:t>
            </a:r>
            <a:r>
              <a:rPr lang="en-US" dirty="0" smtClean="0"/>
              <a:t> </a:t>
            </a:r>
            <a:r>
              <a:rPr lang="en-US" dirty="0" err="1" smtClean="0"/>
              <a:t>рабочих</a:t>
            </a:r>
            <a:r>
              <a:rPr lang="en-US" dirty="0" smtClean="0"/>
              <a:t> (</a:t>
            </a:r>
            <a:r>
              <a:rPr lang="en-US" dirty="0" err="1" smtClean="0"/>
              <a:t>служащих</a:t>
            </a:r>
            <a:r>
              <a:rPr lang="en-US" dirty="0" smtClean="0"/>
              <a:t>) и </a:t>
            </a:r>
            <a:r>
              <a:rPr lang="en-US" dirty="0" err="1" smtClean="0"/>
              <a:t>подготовки</a:t>
            </a:r>
            <a:r>
              <a:rPr lang="en-US" dirty="0" smtClean="0"/>
              <a:t> </a:t>
            </a:r>
            <a:r>
              <a:rPr lang="en-US" dirty="0" err="1" smtClean="0"/>
              <a:t>специалистов</a:t>
            </a:r>
            <a:r>
              <a:rPr lang="en-US" dirty="0" smtClean="0"/>
              <a:t> </a:t>
            </a:r>
            <a:r>
              <a:rPr lang="en-US" dirty="0" err="1" smtClean="0"/>
              <a:t>среднего</a:t>
            </a:r>
            <a:r>
              <a:rPr lang="en-US" dirty="0" smtClean="0"/>
              <a:t> </a:t>
            </a:r>
            <a:r>
              <a:rPr lang="en-US" dirty="0" err="1" smtClean="0"/>
              <a:t>звена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chemeClr val="tx2"/>
                </a:solidFill>
              </a:rPr>
              <a:t>Федеральный закон «Об образовании в Российской Федерации»</a:t>
            </a:r>
            <a:r>
              <a:rPr lang="ru-RU" sz="3100" b="1" dirty="0" smtClean="0">
                <a:solidFill>
                  <a:schemeClr val="tx2"/>
                </a:solidFill>
              </a:rPr>
              <a:t> </a:t>
            </a:r>
            <a:r>
              <a:rPr lang="ru-RU" sz="3100" dirty="0" smtClean="0">
                <a:solidFill>
                  <a:schemeClr val="tx2"/>
                </a:solidFill>
              </a:rPr>
              <a:t>от 29.12.2012 </a:t>
            </a:r>
            <a:r>
              <a:rPr lang="en-US" sz="3100" dirty="0" smtClean="0">
                <a:solidFill>
                  <a:schemeClr val="tx2"/>
                </a:solidFill>
              </a:rPr>
              <a:t>N 273-</a:t>
            </a:r>
            <a:r>
              <a:rPr lang="ru-RU" sz="3100" dirty="0" smtClean="0">
                <a:solidFill>
                  <a:schemeClr val="tx2"/>
                </a:solidFill>
              </a:rPr>
              <a:t>ФЗ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912</Words>
  <Application>Microsoft Office PowerPoint</Application>
  <PresentationFormat>Экран (4:3)</PresentationFormat>
  <Paragraphs>119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Федеральный закон  «Об образовании в Российской Федерации»</vt:lpstr>
      <vt:lpstr>Федеральный закон «Об образовании в Российской Федерации» от 29.12.2012 N 273-ФЗ </vt:lpstr>
      <vt:lpstr>Федеральный закон «Об образовании в Российской Федерации» от 29.12.2012 N 273-ФЗ </vt:lpstr>
      <vt:lpstr>Федеральный закон «Об образовании в Российской Федерации» от 29.12.2012 N 273-ФЗ </vt:lpstr>
      <vt:lpstr>Слайд 5</vt:lpstr>
      <vt:lpstr>Федеральный закон «Об образовании в Российской Федерации» от 29.12.2012 N 273-ФЗ </vt:lpstr>
      <vt:lpstr>Федеральный закон «Об образовании в Российской Федерации» от 29.12.2012 N 273-ФЗ </vt:lpstr>
      <vt:lpstr>Федеральный закон «Об образовании в Российской Федерации» от 29.12.2012 N 273-ФЗ </vt:lpstr>
      <vt:lpstr>Федеральный закон «Об образовании в Российской Федерации» от 29.12.2012 N 273-ФЗ </vt:lpstr>
      <vt:lpstr>Федеральный закон «Об образовании в Российской Федерации» от 29.12.2012 N 273-ФЗ </vt:lpstr>
      <vt:lpstr>Федеральный закон «Об образовании в Российской Федерации» от 29.12.2012 N 273-ФЗ </vt:lpstr>
      <vt:lpstr>Федеральный закон «Об образовании в Российской Федерации» от 29.12.2012 N 273-ФЗ </vt:lpstr>
      <vt:lpstr>Федеральный закон  «Об образовании в Российской Федерации»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Федеральный закон  «Об образовании в Российской Федерации»</dc:title>
  <cp:lastModifiedBy>zorkina</cp:lastModifiedBy>
  <cp:revision>43</cp:revision>
  <dcterms:modified xsi:type="dcterms:W3CDTF">2013-02-19T07:52:32Z</dcterms:modified>
</cp:coreProperties>
</file>