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6"/>
  </p:notesMasterIdLst>
  <p:sldIdLst>
    <p:sldId id="299" r:id="rId2"/>
    <p:sldId id="367" r:id="rId3"/>
    <p:sldId id="372" r:id="rId4"/>
    <p:sldId id="373" r:id="rId5"/>
    <p:sldId id="374" r:id="rId6"/>
    <p:sldId id="375" r:id="rId7"/>
    <p:sldId id="390" r:id="rId8"/>
    <p:sldId id="391" r:id="rId9"/>
    <p:sldId id="392" r:id="rId10"/>
    <p:sldId id="378" r:id="rId11"/>
    <p:sldId id="379" r:id="rId12"/>
    <p:sldId id="380" r:id="rId13"/>
    <p:sldId id="381" r:id="rId14"/>
    <p:sldId id="382" r:id="rId15"/>
    <p:sldId id="394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3" r:id="rId24"/>
    <p:sldId id="395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CC99"/>
    <a:srgbClr val="FFCC66"/>
    <a:srgbClr val="0000CC"/>
    <a:srgbClr val="A50021"/>
    <a:srgbClr val="3333FF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8546" autoAdjust="0"/>
  </p:normalViewPr>
  <p:slideViewPr>
    <p:cSldViewPr>
      <p:cViewPr varScale="1">
        <p:scale>
          <a:sx n="77" d="100"/>
          <a:sy n="77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6CC698-784F-48BE-901E-7B95044D5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akutsk.bezformata.ru/word/ob-obrazovanii/8031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8BD41-D170-4D15-9381-D739D77BD10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Титульный лист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AEF08-D62E-414C-8B4F-C4527466DA9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Закон позволит удовлетворять индивидуальные потребности в образовании: обучаться по индивидуальным планам и одновременно осваивать несколько учебных программ в разных заведениях. Это так называемая «кредитно-модульная» система, широко распространенная в западных странах. Также впервые в законодательстве прописаны понятия сетевого и электронного обучения, которые могут быть использованы на всех уровнях образования.</a:t>
            </a:r>
          </a:p>
          <a:p>
            <a:r>
              <a:rPr lang="ru-RU" smtClean="0"/>
              <a:t>Всего принятый документ отменяет в совокупности 104 законодательных акта. В полную силу он заработает только тогда, когда будут приняты подзаконные акты, большинство из которых сейчас находятся в разработке.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AF06E-6660-414A-BC9C-7B6A7BB1E4D7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87D82-92C0-472E-B64E-F4EC17EA232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7F0EC-B658-4081-9517-38C5EC4C035D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Принятый в 1992 году Закон Российской Федерации "</a:t>
            </a:r>
            <a:r>
              <a:rPr lang="ru-RU" dirty="0" smtClean="0">
                <a:hlinkClick r:id="rId3" tooltip="Об образовании"/>
              </a:rPr>
              <a:t>Об образовании</a:t>
            </a:r>
            <a:r>
              <a:rPr lang="ru-RU" dirty="0" smtClean="0"/>
              <a:t>" в настоящее время не мог в полной мере урегулировать складывающиеся отношения в сфере образования. В последние годы обозначился разрыв </a:t>
            </a:r>
            <a:br>
              <a:rPr lang="ru-RU" dirty="0" smtClean="0"/>
            </a:br>
            <a:r>
              <a:rPr lang="ru-RU" dirty="0" smtClean="0"/>
              <a:t>между потребностями образовательной практики и ее законодательным обеспечением, обусловленный динамичным развитием и процессами модернизации системы образования. Кроме того, за минувшее десятилетие в рамках модернизации системы образования неоднократно обновлялось законодательство в области образования путем внесения отдельных изменений.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Новый закон сохраняет базовые принципы и нормы, закрепленные действующим законодательством об образовании и оправдавшие себя на практике, в том числе в части государственных гарантий реализации прав в сфере образования, права выбора образовательной организации и получения образования в соответствии со склонностями и потребностями, обучения на родном языке, государственно-общественного характера управления образованием, правовых гарантий обеспечения доступности и качества образования и т.д.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853B-FACF-40B4-924E-AE41B18DCD2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94591-6CB1-4CB4-8D44-4061C2F2752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Одной из норм закона является закрепление понятийного аппарата, устанавливающего наиболее значимые и часто употребляемые понятия и определения (образование, воспитание, образовательная программа, квалификация, образовательная деятельность и другое). Введение соответствующих положений позволяет унифицировать используемые в сфере образования понятия и привести к единообразию в этой части правоприменительную практику. </a:t>
            </a:r>
            <a:br>
              <a:rPr lang="ru-RU" smtClean="0"/>
            </a:br>
            <a:r>
              <a:rPr lang="ru-RU" smtClean="0"/>
              <a:t>Также на уровне федерального закона регламентированы условия ведения экспериментальной и инновационной деятельности в сфере образования.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570A4-52F0-47D7-A1C4-6BA18C75CA7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Одной из значительных новаций закона является упорядочение типологии образовательных организаций, реализована попытка более четко разграничить различные типы образовательных организаций, снять избыточное дробление образовательных организаций на типы и виды, создающее необоснованные административные барьеры, трудности при лицензировании и государственной аккредитации. </a:t>
            </a:r>
            <a:br>
              <a:rPr lang="ru-RU" smtClean="0"/>
            </a:br>
            <a:r>
              <a:rPr lang="ru-RU" smtClean="0"/>
              <a:t>В законе закреплены следующие уровни общего образования: </a:t>
            </a:r>
            <a:br>
              <a:rPr lang="ru-RU" smtClean="0"/>
            </a:br>
            <a:r>
              <a:rPr lang="ru-RU" smtClean="0"/>
              <a:t>1) дошкольное образование; </a:t>
            </a:r>
            <a:br>
              <a:rPr lang="ru-RU" smtClean="0"/>
            </a:br>
            <a:r>
              <a:rPr lang="ru-RU" smtClean="0"/>
              <a:t>2) начальное общее образование; </a:t>
            </a:r>
            <a:br>
              <a:rPr lang="ru-RU" smtClean="0"/>
            </a:br>
            <a:r>
              <a:rPr lang="ru-RU" smtClean="0"/>
              <a:t>3) основное общее образование; </a:t>
            </a:r>
            <a:br>
              <a:rPr lang="ru-RU" smtClean="0"/>
            </a:br>
            <a:r>
              <a:rPr lang="ru-RU" smtClean="0"/>
              <a:t>4) среднее общее образование; </a:t>
            </a:r>
            <a:br>
              <a:rPr lang="ru-RU" smtClean="0"/>
            </a:br>
            <a:r>
              <a:rPr lang="ru-RU" smtClean="0"/>
              <a:t>и уровни профессионального образования: </a:t>
            </a:r>
            <a:br>
              <a:rPr lang="ru-RU" smtClean="0"/>
            </a:br>
            <a:r>
              <a:rPr lang="ru-RU" smtClean="0"/>
              <a:t>1) среднее профессиональное образование; </a:t>
            </a:r>
            <a:br>
              <a:rPr lang="ru-RU" smtClean="0"/>
            </a:br>
            <a:r>
              <a:rPr lang="ru-RU" smtClean="0"/>
              <a:t>2) высшее образование - бакалавриат; </a:t>
            </a:r>
            <a:br>
              <a:rPr lang="ru-RU" smtClean="0"/>
            </a:br>
            <a:r>
              <a:rPr lang="ru-RU" smtClean="0"/>
              <a:t>3) высшее образование - специалитет, магистратура; </a:t>
            </a:r>
            <a:br>
              <a:rPr lang="ru-RU" smtClean="0"/>
            </a:br>
            <a:r>
              <a:rPr lang="ru-RU" smtClean="0"/>
              <a:t>4) высшее образование - подготовка кадров высшей квалификации.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974B9-5322-4DBA-8478-5CF27B67CE6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Тип образовательной организации определяется при ее создании (реорганизации) или переименовании в соответствии с законодательством об образовании и закрепляется в уставе. При этом виды образовательных организаций в рамках типа упраздняются.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Взамен этого предусматривается возможность использования в наименовании образовательной организации специальных названий исходя из осуществляемой образовательной деятельности (уровни и направленность образовательных программ, интеграция различных видов образовательных программ, специальные условия их реализации и (или) особые потребности обучающихся), а также дополнительно осуществляемых функций, связанных с предоставлением образования (содержание, лечение, реабилитация, коррекция, психолого-педагогическая поддержка, интернат, научно-исследовательская, технологическая деятельность и иные, предусмотренные законодательством об образовании).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55B20-44F1-46AF-9E01-9372A81EF4A9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Тип образовательной организации определяется при ее создании (реорганизации) или переименовании в соответствии с законодательством об образовании и закрепляется в уставе. При этом виды образовательных организаций в рамках типа упраздняются.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Взамен этого предусматривается возможность использования в наименовании образовательной организации специальных названий исходя из осуществляемой образовательной деятельности (уровни и направленность образовательных программ, интеграция различных видов образовательных программ, специальные условия их реализации и (или) особые потребности обучающихся), а также дополнительно осуществляемых функций, связанных с предоставлением образования (содержание, лечение, реабилитация, коррекция, психолого-педагогическая поддержка, интернат, научно-исследовательская, технологическая деятельность и иные, предусмотренные законодательством об образовании).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97328-F375-4016-B187-6CE6C7C066D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закон введено новое понятие "организации, осуществляющие образовательную деятельность", к которым относятся собственно образовательные организации и иные организации, осуществляющие обучение. Это связано с тем, что законопроектом расширен круг субъектов, имеющих право на ведение образовательной деятельности, в том числе закреплены правовые возможности доступа "необразовательных" организаций к образовательной деятельности. </a:t>
            </a:r>
            <a:br>
              <a:rPr lang="ru-RU" smtClean="0"/>
            </a:br>
            <a:r>
              <a:rPr lang="ru-RU" smtClean="0"/>
              <a:t>В частности, предусматривается, что научные организации, организации для детей-сирот и детей, оставшихся без попечения родителей, организации, осуществляющие лечение и (или) оздоровление детей, и иные организации, в том числе созданные в форме коммерческих организаций, могут осуществлять образовательную деятельность в качестве дополнительной к своей основной деятельности по ряду основных и дополнительных образовательных программ. Закон закрепляет деление образовательных организаций на типы - по уровням реализуемых образовательных программ, отнесенным к основному виду деятельности образовательной организации, исходя из того, что образовательная организация может реализовывать также основные образовательные программы других уровней образования, дополнительные образовательные программы. </a:t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79ADE-F056-4EAD-ABA7-52E3ADFC525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dirty="0" smtClean="0"/>
              <a:t>Статья 15. Сетевая форма реализации образовательных программ</a:t>
            </a:r>
            <a:endParaRPr lang="ru-RU" dirty="0" smtClean="0"/>
          </a:p>
          <a:p>
            <a:r>
              <a:rPr lang="ru-RU" dirty="0" smtClean="0"/>
              <a:t>1. Сетевая форма реализации образовательных программ (далее - сетевая форма)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организаций. В реализации образовательных программ с использованием сетевой формы наряду с организациями, осуществляющими образовательную деятельность, также могут участвовать научные организации, медицинские организации, организации культуры, физкультурно-спортивные и иные организации, обладающие ресурсами, необходимыми для осуществления обучения, проведения учебной и производственной практики и осуществления иных видов учебной деятельности, предусмотренных соответствующей образовательной программой.</a:t>
            </a:r>
          </a:p>
          <a:p>
            <a:r>
              <a:rPr lang="ru-RU" dirty="0" smtClean="0"/>
              <a:t>2. Использование сетевой формы реализации образовательных программ осуществляется на основании договора между организациями, указанными в части 1 настоящей статьи. Для организации реализации образовательных программ с использованием сетевой формы несколькими организациями, осуществляющими образовательную деятельность, такие организации также совместно разрабатывают и утверждают образовательные программы.</a:t>
            </a:r>
          </a:p>
          <a:p>
            <a:r>
              <a:rPr lang="ru-RU" dirty="0" smtClean="0"/>
              <a:t>3. В договоре о сетевой форме реализации образовательных программ указываются:</a:t>
            </a:r>
          </a:p>
          <a:p>
            <a:r>
              <a:rPr lang="ru-RU" dirty="0" smtClean="0"/>
              <a:t>1) вид, уровень и (или) направленность образовательной программы (часть образовательной программы определенных уровня, вида и направленности), реализуемой с использованием сетевой формы;</a:t>
            </a:r>
          </a:p>
          <a:p>
            <a:r>
              <a:rPr lang="ru-RU" dirty="0" smtClean="0"/>
              <a:t>2) статус обучающихся в организациях, указанных в части 1 настоящей статьи, правила приема на обучение по образовательной программе, реализуемой с использованием сетевой формы, порядок организации академической мобильности обучающихся (для обучающихся по основным профессиональным образовательным программам), осваивающих образовательную программу, реализуемую с использованием сетевой формы;</a:t>
            </a:r>
          </a:p>
          <a:p>
            <a:r>
              <a:rPr lang="ru-RU" dirty="0" smtClean="0"/>
              <a:t>3) условия и порядок осуществления образовательной деятельности по образовательной программе, реализуемой посредством сетевой формы, в том числе распределение обязанностей между организациями, указанными в части 1 настоящей статьи, порядок реализации образовательной программы, характер и объем ресурсов, используемых каждой организацией, реализующей образовательные программы посредством сетевой формы;</a:t>
            </a:r>
          </a:p>
          <a:p>
            <a:r>
              <a:rPr lang="ru-RU" dirty="0" smtClean="0"/>
              <a:t>4) выдаваемые документ или документы об образовании и (или) о квалификации, документ или документы об обучении, а также организации, осуществляющие образовательную деятельность, которыми выдаются указанные документы;</a:t>
            </a:r>
          </a:p>
          <a:p>
            <a:r>
              <a:rPr lang="ru-RU" dirty="0" smtClean="0"/>
              <a:t>5) срок действия договора, порядок его изменения и прекращения.</a:t>
            </a:r>
          </a:p>
          <a:p>
            <a:r>
              <a:rPr lang="ru-RU" b="1" dirty="0" smtClean="0"/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dirty="0" smtClean="0"/>
          </a:p>
          <a:p>
            <a:r>
              <a:rPr lang="ru-RU" dirty="0" smtClean="0"/>
              <a:t>1. 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 Под дистанционными образовательными технологиями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  <a:p>
            <a:r>
              <a:rPr lang="ru-RU" dirty="0" smtClean="0"/>
              <a:t>2. Организации, осуществляющие образовательную деятельность, вправе применять электронное обучение, дистанционные образовательные технологии при реализации образовательных программ в порядке, установленном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  <a:p>
            <a:r>
              <a:rPr lang="ru-RU" dirty="0" smtClean="0"/>
              <a:t>3. При реализации образовательных программ с применением исключительно электронного обучения, дистанционных образовательных технологий в организации, осуществляющей образовательную деятельность, должны быть созданы условия для функционирования электронной информационно-образовательной среды, включающей в себя 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места нахождения обучающихся. Перечень профессий, специальностей и направлений подготовки, 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технологий, утверждается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  <a:p>
            <a:r>
              <a:rPr lang="ru-RU" dirty="0" smtClean="0"/>
              <a:t>4. При реализации образовательных программ с применением электронного обучения, дистанционных образовательных технологий местом осуществления образовательной деятельности является место нахождения организации, осуществляющей образовательную деятельность, или ее филиала независимо от места нахождения обучающихся.</a:t>
            </a:r>
          </a:p>
          <a:p>
            <a:r>
              <a:rPr lang="ru-RU" dirty="0" smtClean="0"/>
              <a:t>5. При реализации образовательных программ с применением электронного обучения, дистанционных образовательных технологий организация, осуществляющая образовательную деятельность, обеспечивает защиту сведений, составляющих государственную или иную охраняемую законом тайну.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FA5B7-1459-411A-809D-12B00ED830C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8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8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B5EF-8804-4E73-869F-E032EF1E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D5FA-60E2-4EB9-B02E-C0AB7DE11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04E8-FD4C-4BCE-85E5-D90558FDB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C172C-800D-4099-8986-A5F60B80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5CEE4-6086-478A-A430-75880271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D352-3F9C-465B-83AB-FD2F8E3B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9F28-5EC8-4925-8027-D679EB425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7952-51E8-442B-BD51-FE683AE82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FF760-41B4-4E0A-815A-5F273449C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4333-0A2C-4E2C-9080-BF737BC9E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89FB-527D-457E-B581-41EE0107E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2875-7E58-4225-AA9F-034A910D0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9BAE-62E2-4D6F-A9A2-EF55A74E2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4D8C-A183-4394-9F36-1FC36455D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C5FA-8C7D-4EF6-84F5-C9384E76D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20D6-3804-4780-A841-48F2D91E2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14BDF99-D4E2-4946-8028-E8A8768D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686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lag RF"/>
          <p:cNvPicPr>
            <a:picLocks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50" y="0"/>
            <a:ext cx="9144000" cy="6858000"/>
          </a:xfrm>
          <a:solidFill>
            <a:schemeClr val="bg1"/>
          </a:solidFill>
        </p:spPr>
      </p:pic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50825" y="2492375"/>
            <a:ext cx="8785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понятия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Федерального закона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№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273-ФЗ  «Об образовании в Российской Федерации»</a:t>
            </a:r>
          </a:p>
          <a:p>
            <a:pPr algn="ctr">
              <a:defRPr/>
            </a:pP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3132138" y="476250"/>
            <a:ext cx="5688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по контролю и надзору сфере образования Калининградской области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3779838" y="5084763"/>
            <a:ext cx="4895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Дырышева Ирина Геннадьевна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Главный государственный инспектор Службы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контролю  и надзору в сфере образования Калининградской  области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Объект 2"/>
          <p:cNvGraphicFramePr>
            <a:graphicFrameLocks noChangeAspect="1"/>
          </p:cNvGraphicFramePr>
          <p:nvPr/>
        </p:nvGraphicFramePr>
        <p:xfrm>
          <a:off x="395288" y="258763"/>
          <a:ext cx="933450" cy="1143000"/>
        </p:xfrm>
        <a:graphic>
          <a:graphicData uri="http://schemas.openxmlformats.org/presentationml/2006/ole">
            <p:oleObj spid="_x0000_s1026" name="Picture" r:id="rId5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475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autoUpdateAnimBg="0"/>
      <p:bldP spid="432133" grpId="0" autoUpdateAnimBg="0"/>
      <p:bldP spid="4321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Основные понятия ……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Образовательная организация - некоммерческая организация, осуществляющая на основании лицензии образовательную деятельность в качестве основного вида деятельности в соответствии с целями, ради достижения которых такая организация создана;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23. Типы образовательных организаций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2. В Российской Федерации устанавливаются следующие типы образовательных организаций, реализующих основные образовательные программы: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1) дошкольная образовательная организация - образовательная организация, осуществляющая в качестве основной цели ее деятельности образовательную деятельность по образовательным программам дошкольного образования, присмотр и уход за детьми;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2) общеобразовательная организация - образовательная организация, осуществляющая в качестве основной цели ее деятельности образовательную деятельность по образовательным программам начального общего, основного общего и (или) среднего общего образования;</a:t>
            </a: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9458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9458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1"/>
          <p:cNvSpPr>
            <a:spLocks noGrp="1"/>
          </p:cNvSpPr>
          <p:nvPr>
            <p:ph/>
          </p:nvPr>
        </p:nvSpPr>
        <p:spPr>
          <a:xfrm>
            <a:off x="395288" y="1125538"/>
            <a:ext cx="8229600" cy="53101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Основные понятия ……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Образовательная организация - некоммерческая организация, осуществляющая на основании лицензии образовательную деятельность в качестве основного вида деятельности в соответствии с целями, ради достижения которых такая организация создана;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23. Типы образовательных организаций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2. В Российской Федерации устанавливаются следующие типы образовательных организаций, реализующих основные образовательные программы: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1) дошкольная образовательная организация - образовательная организация, осуществляющая в качестве основной цели ее деятельности образовательную деятельность по образовательным программам дошкольного образования, присмотр и уход за детьми;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2) общеобразовательная организация - образовательная организация, осуществляющая в качестве основной цели ее деятельности образовательную деятельность по образовательным программам начального общего, основного общего и (или) среднего общего образования;</a:t>
            </a: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0482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0482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Основные понятия ……</a:t>
            </a: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3. В Российской Федерации устанавливаются следующие типы образовательных организаций, реализующих дополнительные образовательные программы: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1) организация дополнительного образования - образовательная организация, осуществляющая в качестве основной цели ее деятельности образовательную деятельность по дополнительным общеобразовательным программам;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2) организация дополнительного профессионального образования - образовательная организация, осуществляющая в качестве основной цели ее деятельности образовательную деятельность по дополнительным профессиональным программам.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1506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1506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Основные понятия ……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4. Образовательные организации, указанные в частях 2 и 3 настоящей статьи, вправе осуществлять образовательную деятельность по следующим образовательным программам, реализация которых не является основной целью их деятельности: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1) дошкольные образовательные организации - дополнительные общеразвивающие программы;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2) общеобразовательные организации - образовательные программы дошкольного образования, дополнительные общеобразовательные программы, программы профессионального обучения;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5) организации дополнительного образования - образовательные программы дошкольного образования, программы профессионального обучения;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6) организации дополнительного профессионального образования - программы подготовки научно-педагогических кадров, программы ординатуры, дополнительные общеобразовательные программы, программы профессионального обучения.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2530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2530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0942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just">
              <a:buFont typeface="Wingdings" pitchFamily="2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5. Наименование образовательной организации должно содержать указание на ее организационно-правовую форму и тип образовательной организации.</a:t>
            </a:r>
          </a:p>
          <a:p>
            <a:pPr marL="0" indent="0" algn="just"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6. В наименовании образовательной организации могут использоваться наименования, указывающие на особенности осуществляемой образовательной деятельности (уровень и направленность образовательных программ, интеграция различных видов образовательных программ, содержание образовательной программы, специальные условия их реализации и (или) особые образовательные потребности обучающихся), а также дополнительно осуществляемые функции, связанные с предоставлением образования (содержание, лечение, реабилитация, коррекция, психолого-педагогическая поддержка, интернат, научно-исследовательская, технологическая деятельность и иные функции).</a:t>
            </a:r>
          </a:p>
          <a:p>
            <a:pPr marL="0" indent="0" algn="just"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3554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3554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0942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28.</a:t>
            </a:r>
            <a:endParaRPr lang="ru-RU" sz="1600" smtClean="0"/>
          </a:p>
          <a:p>
            <a:pPr marL="0" indent="0" algn="just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5. Наименование образовательной организации должно содержать указание на ее организационно-правовую форму и тип образовательной организации.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6. В наименовании образовательной организации могут использоваться наименования, указывающие на особенности осуществляемой образовательной деятельности (уровень и направленность образовательных программ, интеграция различных видов образовательных программ, содержание образовательной программы, специальные условия их реализации и (или) особые образовательные потребности обучающихся), а также дополнительно осуществляемые функции, связанные с предоставлением образования (содержание, лечение, реабилитация, коррекция, психолого-педагогическая поддержка, интернат, научно-исследовательская, технологическая деятельность и иные функции).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Статья 108.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6.  При переименовании образовательных организаций их тип указывается с учетом их организационно-правовой  формы. (вступил в силу с 01 января 2013 года).</a:t>
            </a: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4578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4578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599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27. Структура образовательной организации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1. Образовательные организации самостоятельны в формировании своей структуры, если иное не установлено федеральными законами.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2. Образовательная организация может иметь в своей структуре различные структурные подразделения, обеспечивающие осуществление образовательной деятельности с учетом уровня, вида и направленности реализуемых образовательных программ, формы обучения и режима пребывания обучающихся (филиалы, представительства, отделения, факультеты, институты, центры, кафедры, подготовительные отделения и курсы, научно-исследовательские, методические и учебно-методические подразделения, лаборатории, конструкторские бюро, учебные и учебно-производственные мастерские, клиники, учебно-опытные хозяйства, учебные полигоны, учебные базы практики, учебно-демонстрационные центры, учебные театры, выставочные залы, учебные цирковые манежи, учебные танцевальные и оперные студии, учебные концертные залы, художественно-творческие мастерские, библиотеки, музеи, спортивные клубы, студенческие спортивные клубы, школьные спортивные клубы, общежития, интернаты, психологические и социально-педагогические службы, обеспечивающие социальную адаптацию и реабилитацию нуждающихся в ней обучающихся, и иные предусмотренные локальными нормативными актами образовательной организации структурные подразделения).</a:t>
            </a: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5602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5602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599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/>
              <a:t>3.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 компетенции образовательной организации в установленной сфере деятельности относятся: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2) материально-техническое обеспечение образовательной деятельности, оборудование помещений в соответствии с государственными и местными нормами и требованиями, в том числе в соответствии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федеральными государственными образовательными стандартами, федеральными государственными требованиями, образовательными стандартами;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11) 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13) проведение самообследования, обеспечение функционирования внутренней системы оценки качества образования;</a:t>
            </a: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6626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6626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81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3. К компетенции образовательной организации в установленной сфере деятельности относятся: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14) обеспечение в образовательной организации, имеющей интернат, необходимых условий содержания обучающихся;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17) приобретение или изготовление бланков документов об образовании и (или) о квалификации;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18) установление требований к одежде обучающихся, если иное не установлено настоящим Федеральным законом или законодательством субъектов Российской Федерации;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21) обеспечение создания и ведения официального сайта образовательной организации в сети «Интернет».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5. Образовательная организация вправе вести консультационную, просветительскую деятельность, деятельность в сфере охраны здоровья граждан и иную не противоречащую целям создания образовательной организации деятельность, в том числе осуществлять организацию отдыха и оздоровления обучающихся в каникулярное время (с круглосуточным или дневным пребыванием).</a:t>
            </a: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7650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7650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81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7. Образовательная организация несет ответственность в установленном законодательством Российской Федерации порядке за невыполнение или ненадлежащее выполнение функций, отнесенных к ее компетенции, за реализацию не в полном объеме образовательных программ в соответствии с учебным планом, качество образования своих выпускников, а также за жизнь и здоровье обучающихся, работников образовательной организации. За нарушение или незаконное ограничение права на образование и предусмотренных законодательством об образовании прав и свобод обучающихся, родителей (законных представителей) несовершеннолетних обучающихся,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Кодексом Российской Федерации об административных правонарушениях. </a:t>
            </a: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8674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8674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1"/>
          <p:cNvSpPr>
            <a:spLocks noGrp="1"/>
          </p:cNvSpPr>
          <p:nvPr>
            <p:ph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 полномочиям органов местного самоуправления муниципальных районов и городских округов по решению вопросов местного значения в сфере образования относятся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/>
              <a:t>1) организация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 (за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стандартами) (ст. 9);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/>
              <a:t> 2) организация предоставления дополнительного образования детей в муниципальных образовательных организациях (за исключением дополнительного образования детей, финансовое обеспечение которого осуществляется органами государственной власти субъекта Российской Федерации) (ст.9);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3) создание условий для осуществления присмотра и ухода за детьми, содержания детей в муниципальных образовательных организациях (ст.9);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4) создание, реорганизация, ликвидация муниципальных образовательных организаций (за исключением создания органами местного самоуправления муниципальных районов муниципальных образовательных организаций высшего образования), осуществление функций и полномочий учредителей муниципальных образовательных организаций (ст.9);</a:t>
            </a:r>
          </a:p>
          <a:p>
            <a:pPr marL="0" indent="0" algn="just">
              <a:buFont typeface="Wingdings" pitchFamily="2" charset="2"/>
              <a:buNone/>
            </a:pPr>
            <a:endParaRPr lang="ru-RU" sz="1600" smtClean="0"/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1266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1266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81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15. Сетевая форма реализации образовательных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форма реализации образовательных программ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Использование сетевой формы реализации образовательных программ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сетевой форме реализации образовательных программ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Понятие электронного обучения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 3, 4, 5 Условия реализации образовательных программ с применением электронного обучения и дистанционных технологий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29698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29698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599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smtClean="0"/>
              <a:t>Статья 41. Охрана здоровья обучающихся</a:t>
            </a:r>
            <a:endParaRPr lang="ru-RU" sz="1600" smtClean="0"/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1. Охрана здоровья обучающихся включает в себя: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1) оказание первичной медико-санитарной помощи в порядке, установленном законодательством в сфере охраны здоровья;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2) организацию питания обучающихся;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3) определение оптимальной учебной, внеучебной нагрузки, режима учебных занятий и продолжительности каникул;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4) пропаганду и обучение навыкам здорового образа жизни, требованиям охраны труда;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5) организацию и создание условий для профилактики заболеваний и оздоровления обучающихся, для занятия ими физической культурой и спортом;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6) прохождение обучающимися в соответствии с законодательством Российской Федерации периодических медицинских осмотров и диспансеризации;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7) профилактику и запрещение курения, употребления алкогольных, слабоалкогольных напитков, пива, наркотических средств и психотропных веществ, их прекурсоров и аналогов и других одурманивающих веществ;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8) обеспечение безопасности обучающихся во время пребывания в организации, осуществляющей образовательную деятельность;</a:t>
            </a: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30722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30722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81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/>
              <a:t>9) профилактику несчастных случаев с обучающимися во время пребывания в организации, осуществляющей образовательную деятельность;</a:t>
            </a:r>
          </a:p>
          <a:p>
            <a:pPr>
              <a:defRPr/>
            </a:pPr>
            <a:r>
              <a:rPr lang="ru-RU" sz="1600" dirty="0"/>
              <a:t>10) проведение санитарно-противоэпидемических и профилактических мероприятий.</a:t>
            </a:r>
          </a:p>
          <a:p>
            <a:pPr>
              <a:defRPr/>
            </a:pPr>
            <a:r>
              <a:rPr lang="ru-RU" sz="1600" dirty="0"/>
              <a:t>2. Организация охраны здоровья обучающихся (за исключением оказания первичной медико-санитарной помощи, прохождения периодических медицинских осмотров и диспансеризации) в организациях, осуществляющих образовательную деятельность, осуществляется этими организациями.</a:t>
            </a:r>
          </a:p>
          <a:p>
            <a:pPr>
              <a:defRPr/>
            </a:pPr>
            <a:r>
              <a:rPr lang="ru-RU" sz="1600" dirty="0"/>
              <a:t>3. Организацию оказания первичной медико-санитарной помощи обучающимся осуществляют органы исполнительной власти в сфере здравоохранения. Образовательная организация обязана предоставить помещение с соответствующими условиями для работы медицинских работников.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31746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31746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1"/>
          <p:cNvSpPr>
            <a:spLocks noGrp="1"/>
          </p:cNvSpPr>
          <p:nvPr>
            <p:ph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smtClean="0">
                <a:solidFill>
                  <a:srgbClr val="C00000"/>
                </a:solidFill>
              </a:rPr>
              <a:t>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4. Организации, осуществляющие образовательную деятельность, при реализации образовательных программ создают условия для охраны здоровья обучающихся, в том числе обеспечивают: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1) текущий контроль за состоянием здоровья обучающихся;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2) проведение санитарно-гигиенических, профилактических и оздоровительных мероприятий, обучение и воспитание в сфере охраны здоровья граждан в Российской Федерации;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3) соблюдение государственных санитарно-эпидемиологических правил и нормативов;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4) расследование и учет несчастных случаев с обучающимися во время пребывания в организации, осуществляющей образовательную деятельность, в порядке, установленном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образования,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здравоохранения.</a:t>
            </a:r>
          </a:p>
          <a:p>
            <a:pPr marL="0" indent="0" algn="just">
              <a:buFont typeface="Wingdings" pitchFamily="2" charset="2"/>
              <a:buNone/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32770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32770" name="Picture" r:id="rId4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flag RF"/>
          <p:cNvPicPr>
            <a:picLocks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50" y="0"/>
            <a:ext cx="9144000" cy="6858000"/>
          </a:xfrm>
          <a:solidFill>
            <a:schemeClr val="bg1"/>
          </a:solidFill>
        </p:spPr>
      </p:pic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50825" y="2492375"/>
            <a:ext cx="8785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Основные понятия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Федерального закона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        № 273-ФЗ  «Об образовании в Российской Федерации»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endParaRPr lang="ru-RU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3132138" y="476250"/>
            <a:ext cx="5688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по контролю и надзору сфере образования Калининградской области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3779838" y="5084763"/>
            <a:ext cx="4895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Дырышева Ирина Геннадьевна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Главный государственный инспектор Службы по контролю  и надзору в сфере образования Калининградской 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2" name="Объект 2"/>
          <p:cNvGraphicFramePr>
            <a:graphicFrameLocks noChangeAspect="1"/>
          </p:cNvGraphicFramePr>
          <p:nvPr/>
        </p:nvGraphicFramePr>
        <p:xfrm>
          <a:off x="395288" y="258763"/>
          <a:ext cx="933450" cy="1143000"/>
        </p:xfrm>
        <a:graphic>
          <a:graphicData uri="http://schemas.openxmlformats.org/presentationml/2006/ole">
            <p:oleObj spid="_x0000_s35842" name="Picture" r:id="rId5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475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autoUpdateAnimBg="0"/>
      <p:bldP spid="432133" grpId="0" autoUpdateAnimBg="0"/>
      <p:bldP spid="4321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/>
          </p:nvPr>
        </p:nvSpPr>
        <p:spPr>
          <a:xfrm>
            <a:off x="457200" y="860425"/>
            <a:ext cx="8229600" cy="55927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полномочиям органов местного самоуправления муниципальных районов и городских округов по решению вопросов местного значения в сфере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относятся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600" dirty="0"/>
              <a:t>5) обеспечение содержания зданий и сооружений муниципальных образовательных организаций, обустройство прилегающих к ним территорий (ст.9);</a:t>
            </a:r>
          </a:p>
          <a:p>
            <a:pPr>
              <a:defRPr/>
            </a:pPr>
            <a:r>
              <a:rPr lang="ru-RU" sz="1600" dirty="0"/>
              <a:t>6) учет детей, подлежащих обучению по образовательным программам дошкольного, начального общего, основного общего и среднего общего образования, закрепление муниципальных образовательных организаций за конкретными территориями муниципального района, городского округа (ст.9); </a:t>
            </a:r>
          </a:p>
          <a:p>
            <a:pPr>
              <a:defRPr/>
            </a:pPr>
            <a:r>
              <a:rPr lang="ru-RU" sz="1600" i="1" dirty="0"/>
              <a:t>При этом органы местного самоуправления муниципальных районов и городских округов ведут учет и форм получения образования, определенных родителями (законными представителями) детей. При выборе родителями (законными представителями) детей формы получения общего образования в форме семейного образования родители (законные представители) информируют об этом выборе орган местного самоуправления муниципального района или городского округа, на территориях которых они проживают (ст.63</a:t>
            </a:r>
            <a:r>
              <a:rPr lang="ru-RU" sz="1600" i="1" dirty="0" smtClean="0"/>
              <a:t>).</a:t>
            </a:r>
            <a:endParaRPr lang="ru-RU" sz="1600" dirty="0"/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2290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2290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 № 273-ФЗ  «Об образовании в Российской Федерации»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полномочиям органов местного самоуправления муниципальных районов и городских округов по решению вопросов местного значения в сфере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относятся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600" dirty="0"/>
              <a:t>7) принятие решения о реорганизации или ликвидации муниципальной образовательной организации (ст. 22).</a:t>
            </a:r>
          </a:p>
          <a:p>
            <a:pPr>
              <a:defRPr/>
            </a:pPr>
            <a:r>
              <a:rPr lang="ru-RU" sz="1600" i="1" dirty="0"/>
              <a:t>Принятие органом местного самоуправления решения о реорганизации или ликвидации муниципальной образовательной организации допускается на основании положительного заключения комиссии по оценке последствий такого решения. Принятие решения о реорганизации или ликвидации муниципальной общеобразовательной организации, расположенной в сельском поселении, не допускается без учета мнения жителей данного сельского поселения. </a:t>
            </a:r>
            <a:endParaRPr lang="ru-RU" sz="1600" dirty="0"/>
          </a:p>
          <a:p>
            <a:pPr>
              <a:defRPr/>
            </a:pPr>
            <a:r>
              <a:rPr lang="ru-RU" sz="1600" dirty="0"/>
              <a:t>8) принятие решения о ликвидации филиала муниципальной дошкольной образовательной организации либо общеобразовательной организации (ст. 27);</a:t>
            </a:r>
          </a:p>
          <a:p>
            <a:pPr>
              <a:defRPr/>
            </a:pPr>
            <a:r>
              <a:rPr lang="ru-RU" sz="1600" dirty="0"/>
              <a:t>9) обеспечивают открытость и доступность информации о системе образования (ст.97);</a:t>
            </a:r>
          </a:p>
          <a:p>
            <a:pPr>
              <a:defRPr/>
            </a:pPr>
            <a:r>
              <a:rPr lang="ru-RU" sz="1600" dirty="0"/>
              <a:t>10) осуществление иных установленных настоящим Федеральным законом полномочий в сфере образования (ст.9).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3314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3314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600" smtClean="0"/>
              <a:t>Органы местного самоуправления имеют право: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	1) на создание центров психолого-педагогической, медицинской и социальной помощи (ст. 42)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i="1" smtClean="0"/>
              <a:t>Психолого-педагогическая, медицинская и социальная помощь оказывается детям,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преступления, в центрах психолого-педагогической, медицинской и социальной помощи.</a:t>
            </a:r>
            <a:endParaRPr lang="ru-RU" sz="1600" smtClean="0"/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	2) заключать договоры о целевом обучении с обучающимися по образовательным программам среднего профессионального или высшего образования, принятыми на обучение не на условиях целевого приема (ст. 56).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4338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4338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600" b="1" smtClean="0"/>
              <a:t>До 1 января 2014 года:</a:t>
            </a:r>
            <a:endParaRPr lang="ru-RU" sz="1600" smtClean="0"/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Органы местного самоуправления муниципальных районов и городских округов в рамках решения вопросов местного значения в сфере образования осуществляют (ст. 108):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а) организацию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за исключением полномочий по финансовому обеспечению образовательного процесса, указанных в пункте 1 настоящей части и отнесенных к полномочиям органов государственной власти субъектов Российской Федерации;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б) финансовое обеспечение получения детьми дошкольного образования в частных дошкольных образовательных организациях в размере, необходимом для реализации основной общеобразовательной программы дошкольного образования в части финансирования расходов на оплату труда педагогических работников, расходов на учебно-наглядные пособия, технические средства обучения, игры, игрушки, расходные материалы в соответствии с нормативами, установленными для муниципальных образовательных организаций.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 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5362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5362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600" b="1" smtClean="0"/>
              <a:t>Компетенции Учредителя:</a:t>
            </a:r>
            <a:endParaRPr lang="ru-RU" sz="1600" smtClean="0"/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1) получение от образовательной организации  ежегодного отчета о поступлении и расходовании финансовых и материальных средств, а также отчета о результатах самообследования (ст. 28);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2) согласование учредителем программы развития образовательной организации (ст. 28);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3) обеспечение перевода совершеннолетних обучающихся с их согласия и несовершеннолетних обучающихся с согласия их родителей (законных представителей) в другие организации, осуществляющие образовательную деятельность по образовательным программам соответствующих уровня и направленности в случае прекращения деятельности организации, осуществляющей образовательную деятельность, аннулирования соответствующей лицензии, лишения ее государственной аккредитации по соответствующей образовательной программе или истечения срока действия государственной аккредитации по соответствующей образовательной программе (ст. 9);</a:t>
            </a:r>
          </a:p>
          <a:p>
            <a:pPr marL="0" indent="0">
              <a:buFont typeface="Wingdings" pitchFamily="2" charset="2"/>
              <a:buNone/>
            </a:pPr>
            <a:endParaRPr lang="ru-RU" sz="1600" smtClean="0"/>
          </a:p>
          <a:p>
            <a:pPr marL="0" indent="0" algn="ctr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6386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6386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31018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1600" smtClean="0"/>
              <a:t>4) обеспечение перевода по заявлению совершеннолетних обучающихся, несовершеннолетних обучающихся по заявлению их родителей (законных представителей) в другие организации, осуществляющие образовательную деятельность по имеющим государственную аккредитацию основным образовательным программам соответствующих уровня и направленности  в случае приостановления действия лицензии, приостановления действия государственной аккредитации полностью или в отношении отдельных уровней образования (ст. 9)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5) организация бесплатной перевозки обучающихся в муниципальных образовательных организациях, реализующих основные общеобразовательные программы, между поселениями (ст. 40);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6) установление порядок и сроки проведения аттестации кандидатов на должность руководителя и руководителя муниципальной образовательной организации (ст. 51)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7) назначение руководителя образовательной организации (ст. 51);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8) установление формы одежды для обучающихся обучающимся по дополнительным общеразвивающим образовательным программам, имеющим целью подготовку несовершеннолетних обучающихся к военной или иной государственной службе, в общеобразовательных организациях,  правил ее ношения и знаков различия (ст. 86).</a:t>
            </a:r>
          </a:p>
          <a:p>
            <a:pPr marL="0" indent="0" algn="just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7410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7410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1"/>
          <p:cNvSpPr>
            <a:spLocks noGrp="1"/>
          </p:cNvSpPr>
          <p:nvPr>
            <p:ph/>
          </p:nvPr>
        </p:nvSpPr>
        <p:spPr>
          <a:xfrm>
            <a:off x="323850" y="1052513"/>
            <a:ext cx="8374063" cy="58054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29 декабря 2012 года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273-ФЗ  «Об образовании в Российской Федерации»</a:t>
            </a:r>
            <a:endParaRPr lang="ru-RU" sz="17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Учредитель вправе:</a:t>
            </a: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1) устанавливать плату, взимаемую с родителей (законных представителей) несовершеннолетних обучающихся, и ее размер за содержание детей в образовательной с наличием интерната, включающее в себя обеспечение обучающихся в соответствии с организации установленными нормами одеждой, обувью, мягким инвентарем, предметами личной гигиены, школьно-письменными принадлежностями, играми и игрушками, хозяйственным инвентарем, питанием и организацию их хозяйственно-бытового обслуживания, а также за осуществление присмотра и ухода за детьми в группах продленного дня.  Учредитель вправе снизить размер указанной платы или не взимать ее с отдельных категорий родителей (законных представителей) несовершеннолетних обучающихся в определяемых им случаях и порядке (ст. 66);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2) по заявлению родителей (законных представителей) детей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 (ст. 67);</a:t>
            </a:r>
          </a:p>
          <a:p>
            <a:pPr marL="0" indent="0"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3) устанавливать плату, взимаемую с родителей (законных представителей) (далее - родительская плата), и ее размер за присмотр и уход за ребенком в организации, осуществляющей образовательную деятельность. Учредитель вправе снизить размер родительской платы или не взимать ее с отдельных категорий родителей (законных представителей) в определяемых им случаях и порядке (ст. 65).</a:t>
            </a:r>
          </a:p>
          <a:p>
            <a:pPr marL="0" indent="0" algn="ctr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3357563" y="214313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CC"/>
                </a:solidFill>
                <a:latin typeface="Bookman Old Style" pitchFamily="18" charset="0"/>
              </a:rPr>
              <a:t>Служба по контролю  и надзору в сфере образования Калининградской области</a:t>
            </a:r>
          </a:p>
        </p:txBody>
      </p:sp>
      <p:graphicFrame>
        <p:nvGraphicFramePr>
          <p:cNvPr id="18434" name="Объект 1"/>
          <p:cNvGraphicFramePr>
            <a:graphicFrameLocks noChangeAspect="1"/>
          </p:cNvGraphicFramePr>
          <p:nvPr/>
        </p:nvGraphicFramePr>
        <p:xfrm>
          <a:off x="0" y="0"/>
          <a:ext cx="933450" cy="1143000"/>
        </p:xfrm>
        <a:graphic>
          <a:graphicData uri="http://schemas.openxmlformats.org/presentationml/2006/ole">
            <p:oleObj spid="_x0000_s18434" name="Picture" r:id="rId3" imgW="1095756" imgH="133350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4005</TotalTime>
  <Words>4304</Words>
  <Application>Microsoft Office PowerPoint</Application>
  <PresentationFormat>Экран (4:3)</PresentationFormat>
  <Paragraphs>234</Paragraphs>
  <Slides>24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Bernard MT Condensed</vt:lpstr>
      <vt:lpstr>Arial</vt:lpstr>
      <vt:lpstr>Wingdings</vt:lpstr>
      <vt:lpstr>Arial Black</vt:lpstr>
      <vt:lpstr>Times New Roman</vt:lpstr>
      <vt:lpstr>Bookman Old Style</vt:lpstr>
      <vt:lpstr>Пиксел</vt:lpstr>
      <vt:lpstr>Microsoft Word Picture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 Уадилова</dc:creator>
  <cp:lastModifiedBy>IrinaG</cp:lastModifiedBy>
  <cp:revision>189</cp:revision>
  <cp:lastPrinted>2013-01-18T12:29:19Z</cp:lastPrinted>
  <dcterms:created xsi:type="dcterms:W3CDTF">2008-04-22T11:18:36Z</dcterms:created>
  <dcterms:modified xsi:type="dcterms:W3CDTF">2013-02-05T07:30:05Z</dcterms:modified>
</cp:coreProperties>
</file>