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8" r:id="rId6"/>
    <p:sldId id="289" r:id="rId7"/>
    <p:sldId id="283" r:id="rId8"/>
    <p:sldId id="290" r:id="rId9"/>
    <p:sldId id="286" r:id="rId10"/>
    <p:sldId id="287" r:id="rId11"/>
    <p:sldId id="291" r:id="rId12"/>
    <p:sldId id="295" r:id="rId13"/>
    <p:sldId id="293" r:id="rId14"/>
    <p:sldId id="294" r:id="rId15"/>
  </p:sldIdLst>
  <p:sldSz cx="12192000" cy="6858000"/>
  <p:notesSz cx="9144000" cy="6858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обро пожаловать!" id="{E75E278A-FF0E-49A4-B170-79828D63BBAD}">
          <p14:sldIdLst>
            <p14:sldId id="256"/>
          </p14:sldIdLst>
        </p14:section>
        <p14:section name="Конструктор, трансформация, добавление заметок, совместная работа, помощник" id="{B9B51309-D148-4332-87C2-07BE32FBCA3B}">
          <p14:sldIdLst>
            <p14:sldId id="288"/>
            <p14:sldId id="289"/>
            <p14:sldId id="283"/>
            <p14:sldId id="290"/>
            <p14:sldId id="286"/>
            <p14:sldId id="287"/>
            <p14:sldId id="291"/>
            <p14:sldId id="295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359"/>
    <a:srgbClr val="D24726"/>
    <a:srgbClr val="923922"/>
    <a:srgbClr val="DD462F"/>
    <a:srgbClr val="404040"/>
    <a:srgbClr val="FF9B45"/>
    <a:srgbClr val="F8CFB6"/>
    <a:srgbClr val="F8CAB6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192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2020\&#1055;&#1088;&#1086;&#1077;&#1082;&#1090;&#1099;\&#1064;&#1069;&#1056;-2020\&#1091;&#1089;&#1090;&#1072;&#1085;&#1086;&#1074;&#1086;&#1095;&#1085;&#1086;&#1077;%20&#1089;&#1086;&#1074;&#1077;&#1097;&#1072;&#1085;&#1080;&#107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2020\&#1055;&#1088;&#1086;&#1077;&#1082;&#1090;&#1099;\&#1064;&#1069;&#1056;-2020\&#1091;&#1089;&#1090;&#1072;&#1085;&#1086;&#1074;&#1086;&#1095;&#1085;&#1086;&#1077;%20&#1089;&#1086;&#1074;&#1077;&#1097;&#1072;&#1085;&#1080;&#107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10339439739807"/>
          <c:y val="2.1645014266961766E-2"/>
          <c:w val="0.79759699307981247"/>
          <c:h val="0.825187365719955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Лист1!$E$4</c:f>
              <c:strCache>
                <c:ptCount val="1"/>
                <c:pt idx="0">
                  <c:v>ΔК1ру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Лист1!$C$5:$C$16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Лист1!$E$5:$E$16</c:f>
              <c:numCache>
                <c:formatCode>0.00</c:formatCode>
                <c:ptCount val="12"/>
                <c:pt idx="0">
                  <c:v>-13.2</c:v>
                </c:pt>
                <c:pt idx="1">
                  <c:v>11.4</c:v>
                </c:pt>
                <c:pt idx="2">
                  <c:v>0.9</c:v>
                </c:pt>
                <c:pt idx="3">
                  <c:v>0.6</c:v>
                </c:pt>
                <c:pt idx="4">
                  <c:v>-25</c:v>
                </c:pt>
                <c:pt idx="5">
                  <c:v>1</c:v>
                </c:pt>
                <c:pt idx="6">
                  <c:v>12.5</c:v>
                </c:pt>
                <c:pt idx="7">
                  <c:v>1.4</c:v>
                </c:pt>
                <c:pt idx="8">
                  <c:v>24.1</c:v>
                </c:pt>
                <c:pt idx="9">
                  <c:v>10.4</c:v>
                </c:pt>
                <c:pt idx="10">
                  <c:v>31.7</c:v>
                </c:pt>
                <c:pt idx="11">
                  <c:v>-12.2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AF-4A66-A1A2-938158C1836F}"/>
            </c:ext>
          </c:extLst>
        </c:ser>
        <c:ser>
          <c:idx val="1"/>
          <c:order val="1"/>
          <c:tx>
            <c:strRef>
              <c:f>Лист1!$F$4</c:f>
              <c:strCache>
                <c:ptCount val="1"/>
                <c:pt idx="0">
                  <c:v>ΔК2ру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Лист1!$C$5:$C$16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Лист1!$F$5:$F$16</c:f>
              <c:numCache>
                <c:formatCode>0.00</c:formatCode>
                <c:ptCount val="12"/>
                <c:pt idx="0">
                  <c:v>-15</c:v>
                </c:pt>
                <c:pt idx="1">
                  <c:v>14.1</c:v>
                </c:pt>
                <c:pt idx="2">
                  <c:v>4.0999999999999996</c:v>
                </c:pt>
                <c:pt idx="3">
                  <c:v>1.3</c:v>
                </c:pt>
                <c:pt idx="4">
                  <c:v>-25.5</c:v>
                </c:pt>
                <c:pt idx="5">
                  <c:v>13.8</c:v>
                </c:pt>
                <c:pt idx="6">
                  <c:v>8.3000000000000007</c:v>
                </c:pt>
                <c:pt idx="7">
                  <c:v>26.4</c:v>
                </c:pt>
                <c:pt idx="8">
                  <c:v>21.2</c:v>
                </c:pt>
                <c:pt idx="9">
                  <c:v>-1.3</c:v>
                </c:pt>
                <c:pt idx="10">
                  <c:v>18.3</c:v>
                </c:pt>
                <c:pt idx="11">
                  <c:v>-23.1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AF-4A66-A1A2-938158C1836F}"/>
            </c:ext>
          </c:extLst>
        </c:ser>
        <c:ser>
          <c:idx val="2"/>
          <c:order val="2"/>
          <c:tx>
            <c:strRef>
              <c:f>Лист1!$G$4</c:f>
              <c:strCache>
                <c:ptCount val="1"/>
                <c:pt idx="0">
                  <c:v>ΔК1ма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Лист1!$C$5:$C$16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Лист1!$G$5:$G$16</c:f>
              <c:numCache>
                <c:formatCode>0.00</c:formatCode>
                <c:ptCount val="12"/>
                <c:pt idx="0">
                  <c:v>-26.1</c:v>
                </c:pt>
                <c:pt idx="1">
                  <c:v>-3.7</c:v>
                </c:pt>
                <c:pt idx="2">
                  <c:v>-0.2</c:v>
                </c:pt>
                <c:pt idx="3">
                  <c:v>-3.4</c:v>
                </c:pt>
                <c:pt idx="4">
                  <c:v>7.1</c:v>
                </c:pt>
                <c:pt idx="5">
                  <c:v>-13</c:v>
                </c:pt>
                <c:pt idx="6">
                  <c:v>2.6</c:v>
                </c:pt>
                <c:pt idx="7">
                  <c:v>3</c:v>
                </c:pt>
                <c:pt idx="8">
                  <c:v>0.5</c:v>
                </c:pt>
                <c:pt idx="9">
                  <c:v>-7.1</c:v>
                </c:pt>
                <c:pt idx="10">
                  <c:v>8.3000000000000007</c:v>
                </c:pt>
                <c:pt idx="11">
                  <c:v>-20.7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AF-4A66-A1A2-938158C1836F}"/>
            </c:ext>
          </c:extLst>
        </c:ser>
        <c:ser>
          <c:idx val="3"/>
          <c:order val="3"/>
          <c:tx>
            <c:strRef>
              <c:f>Лист1!$H$4</c:f>
              <c:strCache>
                <c:ptCount val="1"/>
                <c:pt idx="0">
                  <c:v>ΔК2ма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Лист1!$C$5:$C$16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Лист1!$H$5:$H$16</c:f>
              <c:numCache>
                <c:formatCode>0.00</c:formatCode>
                <c:ptCount val="12"/>
                <c:pt idx="0">
                  <c:v>-28.1</c:v>
                </c:pt>
                <c:pt idx="1">
                  <c:v>14</c:v>
                </c:pt>
                <c:pt idx="2">
                  <c:v>4.2</c:v>
                </c:pt>
                <c:pt idx="3">
                  <c:v>-3.6</c:v>
                </c:pt>
                <c:pt idx="4">
                  <c:v>-19.8</c:v>
                </c:pt>
                <c:pt idx="5">
                  <c:v>-1.1000000000000001</c:v>
                </c:pt>
                <c:pt idx="6">
                  <c:v>14.1</c:v>
                </c:pt>
                <c:pt idx="7">
                  <c:v>5.2</c:v>
                </c:pt>
                <c:pt idx="8">
                  <c:v>24.8</c:v>
                </c:pt>
                <c:pt idx="9">
                  <c:v>10.199999999999999</c:v>
                </c:pt>
                <c:pt idx="10">
                  <c:v>13.6</c:v>
                </c:pt>
                <c:pt idx="11">
                  <c:v>-35.700000000000003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DAF-4A66-A1A2-938158C1836F}"/>
            </c:ext>
          </c:extLst>
        </c:ser>
        <c:ser>
          <c:idx val="4"/>
          <c:order val="4"/>
          <c:tx>
            <c:strRef>
              <c:f>Лист1!$I$4</c:f>
              <c:strCache>
                <c:ptCount val="1"/>
                <c:pt idx="0">
                  <c:v>ΔК1ом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Лист1!$C$5:$C$16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Лист1!$I$5:$I$16</c:f>
              <c:numCache>
                <c:formatCode>0.00</c:formatCode>
                <c:ptCount val="12"/>
                <c:pt idx="0">
                  <c:v>-3.9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-3.4</c:v>
                </c:pt>
                <c:pt idx="6">
                  <c:v>0</c:v>
                </c:pt>
                <c:pt idx="7">
                  <c:v>0</c:v>
                </c:pt>
                <c:pt idx="8">
                  <c:v>8.6999999999999993</c:v>
                </c:pt>
                <c:pt idx="9">
                  <c:v>-10</c:v>
                </c:pt>
                <c:pt idx="10">
                  <c:v>18.2</c:v>
                </c:pt>
                <c:pt idx="11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DAF-4A66-A1A2-938158C1836F}"/>
            </c:ext>
          </c:extLst>
        </c:ser>
        <c:ser>
          <c:idx val="5"/>
          <c:order val="5"/>
          <c:tx>
            <c:strRef>
              <c:f>Лист1!$J$4</c:f>
              <c:strCache>
                <c:ptCount val="1"/>
                <c:pt idx="0">
                  <c:v>ΔК2ом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Лист1!$C$5:$C$16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Лист1!$J$5:$J$16</c:f>
              <c:numCache>
                <c:formatCode>0.00</c:formatCode>
                <c:ptCount val="12"/>
                <c:pt idx="0">
                  <c:v>26.9</c:v>
                </c:pt>
                <c:pt idx="1">
                  <c:v>19.2</c:v>
                </c:pt>
                <c:pt idx="2">
                  <c:v>2.1</c:v>
                </c:pt>
                <c:pt idx="3">
                  <c:v>8</c:v>
                </c:pt>
                <c:pt idx="4">
                  <c:v>-5.9</c:v>
                </c:pt>
                <c:pt idx="5">
                  <c:v>0.8</c:v>
                </c:pt>
                <c:pt idx="6">
                  <c:v>9.1</c:v>
                </c:pt>
                <c:pt idx="7">
                  <c:v>-20.2</c:v>
                </c:pt>
                <c:pt idx="8">
                  <c:v>55.8</c:v>
                </c:pt>
                <c:pt idx="9">
                  <c:v>-33.299999999999997</c:v>
                </c:pt>
                <c:pt idx="10">
                  <c:v>7.9</c:v>
                </c:pt>
                <c:pt idx="11">
                  <c:v>-16.600000000000001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DAF-4A66-A1A2-938158C183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91388392"/>
        <c:axId val="391377416"/>
      </c:barChart>
      <c:catAx>
        <c:axId val="39138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1377416"/>
        <c:crosses val="autoZero"/>
        <c:auto val="1"/>
        <c:lblAlgn val="ctr"/>
        <c:lblOffset val="100"/>
        <c:tickLblSkip val="1"/>
        <c:noMultiLvlLbl val="0"/>
      </c:catAx>
      <c:valAx>
        <c:axId val="391377416"/>
        <c:scaling>
          <c:orientation val="minMax"/>
          <c:max val="140"/>
          <c:min val="-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 smtClean="0"/>
                  <a:t>Динамика доли «2», доли высоких результатов по каждому предмету</a:t>
                </a:r>
                <a:endParaRPr lang="ru-RU" sz="1100" dirty="0"/>
              </a:p>
            </c:rich>
          </c:tx>
          <c:layout>
            <c:manualLayout>
              <c:xMode val="edge"/>
              <c:yMode val="edge"/>
              <c:x val="1.4393942256013334E-2"/>
              <c:y val="5.947845400741248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138839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3664016874258"/>
          <c:y val="0.93755362254026564"/>
          <c:w val="0.83324680530637196"/>
          <c:h val="3.86368617660763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Лист2!$D$3</c:f>
              <c:strCache>
                <c:ptCount val="1"/>
                <c:pt idx="0">
                  <c:v>ΔК1ру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Лист2!$D$4:$D$15</c:f>
              <c:numCache>
                <c:formatCode>0.00</c:formatCode>
                <c:ptCount val="12"/>
                <c:pt idx="0">
                  <c:v>5.56</c:v>
                </c:pt>
                <c:pt idx="1">
                  <c:v>3.23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3.7</c:v>
                </c:pt>
                <c:pt idx="6">
                  <c:v>3.71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90-4DC9-BBF8-B3FFA48EC326}"/>
            </c:ext>
          </c:extLst>
        </c:ser>
        <c:ser>
          <c:idx val="1"/>
          <c:order val="1"/>
          <c:tx>
            <c:strRef>
              <c:f>Лист2!$E$3</c:f>
              <c:strCache>
                <c:ptCount val="1"/>
                <c:pt idx="0">
                  <c:v>ΔК2ру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Лист2!$E$4:$E$15</c:f>
              <c:numCache>
                <c:formatCode>General</c:formatCode>
                <c:ptCount val="12"/>
                <c:pt idx="0">
                  <c:v>12.22</c:v>
                </c:pt>
                <c:pt idx="1">
                  <c:v>-13.47</c:v>
                </c:pt>
                <c:pt idx="2">
                  <c:v>7</c:v>
                </c:pt>
                <c:pt idx="3">
                  <c:v>60</c:v>
                </c:pt>
                <c:pt idx="4">
                  <c:v>-19.04</c:v>
                </c:pt>
                <c:pt idx="5">
                  <c:v>24.5</c:v>
                </c:pt>
                <c:pt idx="6">
                  <c:v>-11.11</c:v>
                </c:pt>
                <c:pt idx="7">
                  <c:v>8.27</c:v>
                </c:pt>
                <c:pt idx="8">
                  <c:v>5.96</c:v>
                </c:pt>
                <c:pt idx="9">
                  <c:v>-9.5299999999999994</c:v>
                </c:pt>
                <c:pt idx="10">
                  <c:v>14.29</c:v>
                </c:pt>
                <c:pt idx="11">
                  <c:v>7.14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90-4DC9-BBF8-B3FFA48EC326}"/>
            </c:ext>
          </c:extLst>
        </c:ser>
        <c:ser>
          <c:idx val="2"/>
          <c:order val="2"/>
          <c:tx>
            <c:strRef>
              <c:f>Лист2!$F$3</c:f>
              <c:strCache>
                <c:ptCount val="1"/>
                <c:pt idx="0">
                  <c:v>ΔК3ру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Лист2!$F$4:$F$15</c:f>
              <c:numCache>
                <c:formatCode>General</c:formatCode>
                <c:ptCount val="12"/>
                <c:pt idx="0">
                  <c:v>-1.77</c:v>
                </c:pt>
                <c:pt idx="1">
                  <c:v>-3.49</c:v>
                </c:pt>
                <c:pt idx="2">
                  <c:v>-1.47</c:v>
                </c:pt>
                <c:pt idx="3">
                  <c:v>-4.51</c:v>
                </c:pt>
                <c:pt idx="4">
                  <c:v>-0.18</c:v>
                </c:pt>
                <c:pt idx="5">
                  <c:v>-4.51</c:v>
                </c:pt>
                <c:pt idx="6">
                  <c:v>-5.49</c:v>
                </c:pt>
                <c:pt idx="7">
                  <c:v>-0.11</c:v>
                </c:pt>
                <c:pt idx="8">
                  <c:v>-5.93</c:v>
                </c:pt>
                <c:pt idx="9">
                  <c:v>-4.75</c:v>
                </c:pt>
                <c:pt idx="10">
                  <c:v>-0.54</c:v>
                </c:pt>
                <c:pt idx="11">
                  <c:v>-1.87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90-4DC9-BBF8-B3FFA48EC326}"/>
            </c:ext>
          </c:extLst>
        </c:ser>
        <c:ser>
          <c:idx val="3"/>
          <c:order val="3"/>
          <c:tx>
            <c:strRef>
              <c:f>Лист2!$G$3</c:f>
              <c:strCache>
                <c:ptCount val="1"/>
                <c:pt idx="0">
                  <c:v>ΔК1ма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Лист2!$G$4:$G$15</c:f>
              <c:numCache>
                <c:formatCode>General</c:formatCode>
                <c:ptCount val="12"/>
                <c:pt idx="0">
                  <c:v>-3.44</c:v>
                </c:pt>
                <c:pt idx="1">
                  <c:v>5.56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3.7</c:v>
                </c:pt>
                <c:pt idx="6">
                  <c:v>-11.11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790-4DC9-BBF8-B3FFA48EC326}"/>
            </c:ext>
          </c:extLst>
        </c:ser>
        <c:ser>
          <c:idx val="4"/>
          <c:order val="4"/>
          <c:tx>
            <c:strRef>
              <c:f>Лист2!$H$3</c:f>
              <c:strCache>
                <c:ptCount val="1"/>
                <c:pt idx="0">
                  <c:v>ΔК2ма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Лист2!$H$4:$H$15</c:f>
              <c:numCache>
                <c:formatCode>General</c:formatCode>
                <c:ptCount val="12"/>
                <c:pt idx="0">
                  <c:v>-4.7300000000000004</c:v>
                </c:pt>
                <c:pt idx="1">
                  <c:v>22.78</c:v>
                </c:pt>
                <c:pt idx="2">
                  <c:v>22.5</c:v>
                </c:pt>
                <c:pt idx="3">
                  <c:v>60</c:v>
                </c:pt>
                <c:pt idx="4">
                  <c:v>-3.57</c:v>
                </c:pt>
                <c:pt idx="5">
                  <c:v>-9.9700000000000006</c:v>
                </c:pt>
                <c:pt idx="6">
                  <c:v>-14.81</c:v>
                </c:pt>
                <c:pt idx="7">
                  <c:v>9.77</c:v>
                </c:pt>
                <c:pt idx="8">
                  <c:v>4.91</c:v>
                </c:pt>
                <c:pt idx="9">
                  <c:v>-17.46</c:v>
                </c:pt>
                <c:pt idx="10">
                  <c:v>0</c:v>
                </c:pt>
                <c:pt idx="11">
                  <c:v>8.33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790-4DC9-BBF8-B3FFA48EC326}"/>
            </c:ext>
          </c:extLst>
        </c:ser>
        <c:ser>
          <c:idx val="5"/>
          <c:order val="5"/>
          <c:tx>
            <c:strRef>
              <c:f>Лист2!$I$3</c:f>
              <c:strCache>
                <c:ptCount val="1"/>
                <c:pt idx="0">
                  <c:v>ΔК3ма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Лист2!$I$4:$I$15</c:f>
              <c:numCache>
                <c:formatCode>General</c:formatCode>
                <c:ptCount val="12"/>
                <c:pt idx="0">
                  <c:v>-2.34</c:v>
                </c:pt>
                <c:pt idx="1">
                  <c:v>-2.34</c:v>
                </c:pt>
                <c:pt idx="2">
                  <c:v>-1.78</c:v>
                </c:pt>
                <c:pt idx="3">
                  <c:v>-0.36</c:v>
                </c:pt>
                <c:pt idx="4">
                  <c:v>0.7</c:v>
                </c:pt>
                <c:pt idx="5">
                  <c:v>-3.24</c:v>
                </c:pt>
                <c:pt idx="6">
                  <c:v>-4.5999999999999996</c:v>
                </c:pt>
                <c:pt idx="7">
                  <c:v>-2.15</c:v>
                </c:pt>
                <c:pt idx="8">
                  <c:v>-2.27</c:v>
                </c:pt>
                <c:pt idx="9">
                  <c:v>-4.01</c:v>
                </c:pt>
                <c:pt idx="10">
                  <c:v>-6.48</c:v>
                </c:pt>
                <c:pt idx="11">
                  <c:v>-3.45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790-4DC9-BBF8-B3FFA48EC326}"/>
            </c:ext>
          </c:extLst>
        </c:ser>
        <c:ser>
          <c:idx val="6"/>
          <c:order val="6"/>
          <c:tx>
            <c:strRef>
              <c:f>Лист2!$J$3</c:f>
              <c:strCache>
                <c:ptCount val="1"/>
                <c:pt idx="0">
                  <c:v>ΔК1об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Лист2!$J$4:$J$15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0.31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790-4DC9-BBF8-B3FFA48EC326}"/>
            </c:ext>
          </c:extLst>
        </c:ser>
        <c:ser>
          <c:idx val="7"/>
          <c:order val="7"/>
          <c:tx>
            <c:strRef>
              <c:f>Лист2!$K$3</c:f>
              <c:strCache>
                <c:ptCount val="1"/>
                <c:pt idx="0">
                  <c:v>ΔК2об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Лист2!$K$4:$K$15</c:f>
              <c:numCache>
                <c:formatCode>General</c:formatCode>
                <c:ptCount val="12"/>
                <c:pt idx="0">
                  <c:v>-75</c:v>
                </c:pt>
                <c:pt idx="1">
                  <c:v>25.29</c:v>
                </c:pt>
                <c:pt idx="2">
                  <c:v>7.61</c:v>
                </c:pt>
                <c:pt idx="3">
                  <c:v>46.15</c:v>
                </c:pt>
                <c:pt idx="4">
                  <c:v>-40</c:v>
                </c:pt>
                <c:pt idx="5">
                  <c:v>-13.71</c:v>
                </c:pt>
                <c:pt idx="6">
                  <c:v>-0.6</c:v>
                </c:pt>
                <c:pt idx="7">
                  <c:v>11.67</c:v>
                </c:pt>
                <c:pt idx="8">
                  <c:v>34.869999999999997</c:v>
                </c:pt>
                <c:pt idx="9">
                  <c:v>-14.29</c:v>
                </c:pt>
                <c:pt idx="10">
                  <c:v>-31.47</c:v>
                </c:pt>
                <c:pt idx="11">
                  <c:v>11.82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790-4DC9-BBF8-B3FFA48EC326}"/>
            </c:ext>
          </c:extLst>
        </c:ser>
        <c:ser>
          <c:idx val="8"/>
          <c:order val="8"/>
          <c:tx>
            <c:strRef>
              <c:f>Лист2!$L$3</c:f>
              <c:strCache>
                <c:ptCount val="1"/>
                <c:pt idx="0">
                  <c:v>ΔК3об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Лист2!$C$4:$C$15</c:f>
              <c:strCache>
                <c:ptCount val="12"/>
                <c:pt idx="0">
                  <c:v>Школа1</c:v>
                </c:pt>
                <c:pt idx="1">
                  <c:v>Школа2</c:v>
                </c:pt>
                <c:pt idx="2">
                  <c:v>Школа3</c:v>
                </c:pt>
                <c:pt idx="3">
                  <c:v>Школа4</c:v>
                </c:pt>
                <c:pt idx="4">
                  <c:v>Школа5</c:v>
                </c:pt>
                <c:pt idx="5">
                  <c:v>Школа6</c:v>
                </c:pt>
                <c:pt idx="6">
                  <c:v>Школа7</c:v>
                </c:pt>
                <c:pt idx="7">
                  <c:v>Школа8</c:v>
                </c:pt>
                <c:pt idx="8">
                  <c:v>Школа9</c:v>
                </c:pt>
                <c:pt idx="9">
                  <c:v>Школа10</c:v>
                </c:pt>
                <c:pt idx="10">
                  <c:v>Школа11</c:v>
                </c:pt>
                <c:pt idx="11">
                  <c:v>Школа12</c:v>
                </c:pt>
              </c:strCache>
            </c:strRef>
          </c:cat>
          <c:val>
            <c:numRef>
              <c:f>Лист2!$L$4:$L$15</c:f>
              <c:numCache>
                <c:formatCode>General</c:formatCode>
                <c:ptCount val="12"/>
                <c:pt idx="0">
                  <c:v>-4.66</c:v>
                </c:pt>
                <c:pt idx="1">
                  <c:v>2.89</c:v>
                </c:pt>
                <c:pt idx="2">
                  <c:v>-1.46</c:v>
                </c:pt>
                <c:pt idx="3">
                  <c:v>-2.2000000000000002</c:v>
                </c:pt>
                <c:pt idx="4">
                  <c:v>-4.8600000000000003</c:v>
                </c:pt>
                <c:pt idx="5">
                  <c:v>-2.66</c:v>
                </c:pt>
                <c:pt idx="6">
                  <c:v>-6.39</c:v>
                </c:pt>
                <c:pt idx="7">
                  <c:v>-1.41</c:v>
                </c:pt>
                <c:pt idx="8">
                  <c:v>-0.35</c:v>
                </c:pt>
                <c:pt idx="9">
                  <c:v>-3.16</c:v>
                </c:pt>
                <c:pt idx="10">
                  <c:v>-1.1100000000000001</c:v>
                </c:pt>
                <c:pt idx="11">
                  <c:v>-1.33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790-4DC9-BBF8-B3FFA48EC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181448"/>
        <c:axId val="391509280"/>
      </c:barChart>
      <c:catAx>
        <c:axId val="198181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9050" cap="flat" cmpd="sng" algn="ctr">
            <a:solidFill>
              <a:srgbClr val="C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1509280"/>
        <c:crosses val="autoZero"/>
        <c:auto val="1"/>
        <c:lblAlgn val="ctr"/>
        <c:lblOffset val="100"/>
        <c:noMultiLvlLbl val="0"/>
      </c:catAx>
      <c:valAx>
        <c:axId val="391509280"/>
        <c:scaling>
          <c:orientation val="minMax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Динамика доли "2", </a:t>
                </a:r>
                <a:r>
                  <a:rPr lang="ru-RU" dirty="0" smtClean="0"/>
                  <a:t>доли высоких результатов</a:t>
                </a:r>
                <a:r>
                  <a:rPr lang="ru-RU" dirty="0"/>
                  <a:t>, среднего тестового</a:t>
                </a:r>
                <a:r>
                  <a:rPr lang="ru-RU" baseline="0" dirty="0"/>
                  <a:t> балла по каждому предмету</a:t>
                </a:r>
                <a:endParaRPr lang="ru-RU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81814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628269832237538E-2"/>
          <c:y val="0.92930874686956855"/>
          <c:w val="0.95051981205549507"/>
          <c:h val="5.09661686722675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  <cs:bodyPr rot="-60000000" vert="horz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  <cs:bodyPr rot="-60000000" vert="horz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  <cs:bodyPr rot="0" vert="horz"/>
  </cs:title>
  <cs:trendline>
    <cs:lnRef idx="0"/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  <cs:bodyPr rot="-60000000" vert="horz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014AD-F481-4E14-9BD9-D47CBAE72461}" type="datetime1">
              <a:rPr lang="ru-RU" smtClean="0"/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455C72D-B947-43B7-ACB2-A2F85E78585E}" type="datetime1">
              <a:rPr lang="ru-RU" noProof="0" smtClean="0"/>
              <a:t>15.10.2020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chemeClr val="bg1"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BEA9688-C9C9-4214-807D-21324925409C}" type="datetime1">
              <a:rPr lang="ru-RU" noProof="0" smtClean="0"/>
              <a:t>15.10.2020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0" name="Прямоугольник 9"/>
          <p:cNvSpPr/>
          <p:nvPr userDrawn="1"/>
        </p:nvSpPr>
        <p:spPr bwMode="blackWhite">
          <a:xfrm>
            <a:off x="254950" y="262784"/>
            <a:ext cx="11682101" cy="1186787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379540" y="332946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7" name="Объект 6"/>
          <p:cNvSpPr>
            <a:spLocks noGrp="1"/>
          </p:cNvSpPr>
          <p:nvPr>
            <p:ph sz="quarter" idx="13" hasCustomPrompt="1"/>
          </p:nvPr>
        </p:nvSpPr>
        <p:spPr>
          <a:xfrm>
            <a:off x="539496" y="1506828"/>
            <a:ext cx="9445752" cy="503113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ru-RU" noProof="0"/>
              <a:t>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2EB7719-815B-4B5E-83ED-26C3E4DC4C4F}" type="datetime1">
              <a:rPr lang="ru-RU" noProof="0" smtClean="0"/>
              <a:t>15.10.2020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8" name="Прямая соединительная лини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antirisk" TargetMode="External"/><Relationship Id="rId2" Type="http://schemas.openxmlformats.org/officeDocument/2006/relationships/hyperlink" Target="https://ito-kaliningrad.ru/events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du.gov39.ru/control/state-control/prevention/analiz/1-2/03/index.php" TargetMode="External"/><Relationship Id="rId4" Type="http://schemas.openxmlformats.org/officeDocument/2006/relationships/hyperlink" Target="https://fioco.ru/Media/Default/Documents/%D0%9C%D0%A1%D0%98/PISA-2018_%D0%A0%D0%A4_%D0%9A%D1%80%D0%B0%D1%82%D0%BA%D0%B8%D0%B9%20%D0%BE%D1%82%D1%87%D0%B5%D1%82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.evdokimova@koiro.edu.ru" TargetMode="External"/><Relationship Id="rId2" Type="http://schemas.openxmlformats.org/officeDocument/2006/relationships/hyperlink" Target="mailto:dymova757@mail.ru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i.irina39@mail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81891" y="274320"/>
            <a:ext cx="10515600" cy="100466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Министерство образования Калининградской области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Калининградский областной институт развития образования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1891" y="2535924"/>
            <a:ext cx="10515600" cy="3472990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ru-RU" sz="4800" b="1" dirty="0" smtClean="0">
                <a:solidFill>
                  <a:srgbClr val="C00000"/>
                </a:solidFill>
              </a:rPr>
              <a:t>Региональный проект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«500+»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/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>
                <a:solidFill>
                  <a:srgbClr val="C00000"/>
                </a:solidFill>
              </a:rPr>
              <a:t/>
            </a:r>
            <a:br>
              <a:rPr lang="ru-RU" sz="4800" b="1" dirty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2020 год</a:t>
            </a:r>
            <a:endParaRPr lang="ru-RU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477" y="339634"/>
            <a:ext cx="6876288" cy="99076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Материалы </a:t>
            </a:r>
            <a:r>
              <a:rPr lang="ru-RU" sz="3200" b="1" dirty="0"/>
              <a:t>для осмысления</a:t>
            </a:r>
            <a:endParaRPr lang="ru-RU" sz="32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30757360"/>
              </p:ext>
            </p:extLst>
          </p:nvPr>
        </p:nvGraphicFramePr>
        <p:xfrm>
          <a:off x="366477" y="1462619"/>
          <a:ext cx="11395815" cy="5071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4734">
                  <a:extLst>
                    <a:ext uri="{9D8B030D-6E8A-4147-A177-3AD203B41FA5}">
                      <a16:colId xmlns:a16="http://schemas.microsoft.com/office/drawing/2014/main" xmlns="" val="2706062151"/>
                    </a:ext>
                  </a:extLst>
                </a:gridCol>
                <a:gridCol w="4042476">
                  <a:extLst>
                    <a:ext uri="{9D8B030D-6E8A-4147-A177-3AD203B41FA5}">
                      <a16:colId xmlns:a16="http://schemas.microsoft.com/office/drawing/2014/main" xmlns="" val="657555235"/>
                    </a:ext>
                  </a:extLst>
                </a:gridCol>
                <a:gridCol w="3798605">
                  <a:extLst>
                    <a:ext uri="{9D8B030D-6E8A-4147-A177-3AD203B41FA5}">
                      <a16:colId xmlns:a16="http://schemas.microsoft.com/office/drawing/2014/main" xmlns="" val="4205110192"/>
                    </a:ext>
                  </a:extLst>
                </a:gridCol>
              </a:tblGrid>
              <a:tr h="100365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Запись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вебинара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«500+ Школы с низкими результатами» от 04.09.2020 года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  <a:hlinkClick r:id="rId2"/>
                        </a:rPr>
                        <a:t>https://ito-kaliningrad.ru/events/</a:t>
                      </a:r>
                      <a:endParaRPr lang="ru-RU" sz="18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Межрегиональный августовский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форум. Необходимо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нажать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кнопку «Трансляция»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436344"/>
                  </a:ext>
                </a:extLst>
              </a:tr>
              <a:tr h="960672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Запись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вебинара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«</a:t>
                      </a:r>
                      <a:r>
                        <a:rPr lang="ru-RU" sz="1800" dirty="0" smtClean="0"/>
                        <a:t>Функциональная грамотность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» от 05.09.2020 года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  <a:hlinkClick r:id="rId2"/>
                        </a:rPr>
                        <a:t>https://ito-kaliningrad.ru/events/</a:t>
                      </a:r>
                      <a:endParaRPr lang="ru-RU" sz="18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Межрегиональный августовский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форум. Необходимо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нажать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кнопку «Трансляция»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54740798"/>
                  </a:ext>
                </a:extLst>
              </a:tr>
              <a:tr h="100365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Федеральный проект  «Организация методической помощи ШНОР (500+)»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hlinkClick r:id="rId3"/>
                        </a:rPr>
                        <a:t>https://fioco.ru/antirisk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Сайт ФИОКО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4776942"/>
                  </a:ext>
                </a:extLst>
              </a:tr>
              <a:tr h="545063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Международное исследование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PISA-2018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hlinkClick r:id="rId4"/>
                        </a:rPr>
                        <a:t>Результаты исследования PISA-2018</a:t>
                      </a:r>
                      <a:r>
                        <a:rPr lang="ru-RU" sz="1800" dirty="0" smtClean="0"/>
                        <a:t>       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Сайт ФИОКО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9490365"/>
                  </a:ext>
                </a:extLst>
              </a:tr>
              <a:tr h="568596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Информация о школах со стабильно низкими результатами качества образования и принятых управленческих решений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https://edu.gov39.ru/control/state-control/prevention/analiz/1-2/03/index.php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Сайт Министерства образования Калининградской области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7513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5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65" y="711769"/>
            <a:ext cx="6876288" cy="6400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«</a:t>
            </a:r>
            <a:r>
              <a:rPr lang="ru-RU" b="1" dirty="0"/>
              <a:t>500</a:t>
            </a:r>
            <a:r>
              <a:rPr lang="ru-RU" b="1" dirty="0" smtClean="0"/>
              <a:t>+». </a:t>
            </a:r>
            <a:r>
              <a:rPr lang="ru-RU" b="1" dirty="0" smtClean="0"/>
              <a:t>Контакты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5665" y="2086673"/>
            <a:ext cx="11324781" cy="388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Группа «500+» в  </a:t>
            </a:r>
            <a:r>
              <a:rPr lang="en-US" sz="20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WhatsApp</a:t>
            </a:r>
            <a:endParaRPr lang="ru-RU" sz="2000" dirty="0"/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Координатор проекта: Маргарита </a:t>
            </a:r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Александровна Дымова </a:t>
            </a:r>
            <a:r>
              <a:rPr lang="ru-RU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- специалист УМЦ УО Калининградского областного института развития </a:t>
            </a:r>
            <a:r>
              <a:rPr lang="ru-RU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образования, </a:t>
            </a:r>
            <a:r>
              <a:rPr lang="ru-RU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(4012) 578-329; </a:t>
            </a:r>
            <a:r>
              <a:rPr lang="ru-RU" sz="2000" u="sng" dirty="0">
                <a:hlinkClick r:id="rId2"/>
              </a:rPr>
              <a:t>dymova757@mail.ru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Ответственные: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Людмила </a:t>
            </a:r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Анатольевна Евдок</a:t>
            </a:r>
            <a:r>
              <a:rPr lang="ru-RU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имова, проректор по УМР Калининградского областного института развития образования, (4012) 578-308; </a:t>
            </a:r>
            <a:r>
              <a:rPr lang="en-US" sz="2000" u="sng" dirty="0">
                <a:hlinkClick r:id="rId3"/>
              </a:rPr>
              <a:t>l.evdokimova@koiro.edu.ru</a:t>
            </a:r>
            <a:endParaRPr lang="ru-RU" sz="2000" u="sng" dirty="0"/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Ирина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Николаевна Позднякова</a:t>
            </a:r>
            <a:r>
              <a:rPr lang="ru-RU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, начальник департамента модернизации образования Министерства образования Калининградской </a:t>
            </a:r>
            <a:r>
              <a:rPr lang="ru-RU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области, (</a:t>
            </a:r>
            <a:r>
              <a:rPr lang="ru-RU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4012) </a:t>
            </a:r>
            <a:r>
              <a:rPr lang="ru-RU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592-953; </a:t>
            </a:r>
            <a:r>
              <a:rPr lang="en-US" sz="2000" u="sng" dirty="0" smtClean="0">
                <a:hlinkClick r:id="rId4"/>
              </a:rPr>
              <a:t>i.irina39@mail.ru</a:t>
            </a:r>
            <a:endParaRPr lang="ru-RU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18319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545" y="314960"/>
            <a:ext cx="6876288" cy="943998"/>
          </a:xfrm>
        </p:spPr>
        <p:txBody>
          <a:bodyPr>
            <a:normAutofit/>
          </a:bodyPr>
          <a:lstStyle/>
          <a:p>
            <a:r>
              <a:rPr lang="ru-RU" b="1" dirty="0" smtClean="0"/>
              <a:t>«500+». Цели </a:t>
            </a:r>
            <a:r>
              <a:rPr lang="ru-RU" b="1" dirty="0" smtClean="0"/>
              <a:t>и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81438" y="1820092"/>
            <a:ext cx="11177887" cy="3977640"/>
          </a:xfrm>
        </p:spPr>
        <p:txBody>
          <a:bodyPr/>
          <a:lstStyle/>
          <a:p>
            <a:r>
              <a:rPr lang="ru-RU" dirty="0" smtClean="0"/>
              <a:t>- обеспечение </a:t>
            </a:r>
            <a:r>
              <a:rPr lang="ru-RU" dirty="0"/>
              <a:t>качественного образования </a:t>
            </a:r>
            <a:r>
              <a:rPr lang="ru-RU" b="1" dirty="0"/>
              <a:t>для всех обучающихся</a:t>
            </a:r>
            <a:r>
              <a:rPr lang="ru-RU" dirty="0"/>
              <a:t>, независимо от места их жительства, социального статуса родителей и других </a:t>
            </a:r>
            <a:r>
              <a:rPr lang="ru-RU" dirty="0" smtClean="0"/>
              <a:t>факторов</a:t>
            </a:r>
          </a:p>
          <a:p>
            <a:r>
              <a:rPr lang="ru-RU" dirty="0" smtClean="0"/>
              <a:t>- </a:t>
            </a:r>
            <a:r>
              <a:rPr lang="ru-RU" b="1" dirty="0" smtClean="0"/>
              <a:t>оказания </a:t>
            </a:r>
            <a:r>
              <a:rPr lang="ru-RU" b="1" dirty="0"/>
              <a:t>школам помощи </a:t>
            </a:r>
            <a:r>
              <a:rPr lang="ru-RU" dirty="0"/>
              <a:t>на муниципальном и региональном уровнях по преодолению факторов, обуславливающих низкие результаты обучения и сложные социальные </a:t>
            </a:r>
            <a:r>
              <a:rPr lang="ru-RU" dirty="0" smtClean="0"/>
              <a:t>условия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23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568" y="711769"/>
            <a:ext cx="6876288" cy="640080"/>
          </a:xfrm>
        </p:spPr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/>
              <a:t>500</a:t>
            </a:r>
            <a:r>
              <a:rPr lang="ru-RU" b="1" dirty="0" smtClean="0"/>
              <a:t>+». </a:t>
            </a:r>
            <a:r>
              <a:rPr lang="ru-RU" b="1" dirty="0" smtClean="0"/>
              <a:t>Участники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60238217"/>
              </p:ext>
            </p:extLst>
          </p:nvPr>
        </p:nvGraphicFramePr>
        <p:xfrm>
          <a:off x="408568" y="1592532"/>
          <a:ext cx="11229885" cy="45615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4803">
                  <a:extLst>
                    <a:ext uri="{9D8B030D-6E8A-4147-A177-3AD203B41FA5}">
                      <a16:colId xmlns:a16="http://schemas.microsoft.com/office/drawing/2014/main" xmlns="" val="4109097212"/>
                    </a:ext>
                  </a:extLst>
                </a:gridCol>
                <a:gridCol w="1843315">
                  <a:extLst>
                    <a:ext uri="{9D8B030D-6E8A-4147-A177-3AD203B41FA5}">
                      <a16:colId xmlns:a16="http://schemas.microsoft.com/office/drawing/2014/main" xmlns="" val="2861937453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xmlns="" val="1779207427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xmlns="" val="559973308"/>
                    </a:ext>
                  </a:extLst>
                </a:gridCol>
                <a:gridCol w="2017486">
                  <a:extLst>
                    <a:ext uri="{9D8B030D-6E8A-4147-A177-3AD203B41FA5}">
                      <a16:colId xmlns:a16="http://schemas.microsoft.com/office/drawing/2014/main" xmlns="" val="3217886372"/>
                    </a:ext>
                  </a:extLst>
                </a:gridCol>
                <a:gridCol w="2857310">
                  <a:extLst>
                    <a:ext uri="{9D8B030D-6E8A-4147-A177-3AD203B41FA5}">
                      <a16:colId xmlns:a16="http://schemas.microsoft.com/office/drawing/2014/main" xmlns="" val="3864215173"/>
                    </a:ext>
                  </a:extLst>
                </a:gridCol>
              </a:tblGrid>
              <a:tr h="760254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Багратионовский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"СОШ п. </a:t>
                      </a:r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Корнево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Краснознаменский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СОШ № 4 п. Добровольск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49965972"/>
                  </a:ext>
                </a:extLst>
              </a:tr>
              <a:tr h="760254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Багратионовский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"СОШ п. Нивенское"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Нестеровский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МАОУ Побединская СОШ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06006377"/>
                  </a:ext>
                </a:extLst>
              </a:tr>
              <a:tr h="760254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Багратионовский ГО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СОШ 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им. А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Антошечкина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Полесский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"Саранская ООШ"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5303379"/>
                  </a:ext>
                </a:extLst>
              </a:tr>
              <a:tr h="760254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Гурьевский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</a:t>
                      </a:r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Яблоневская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ООШ"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Школа10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Светлогорский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"ООШ п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Приморье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4617524"/>
                  </a:ext>
                </a:extLst>
              </a:tr>
              <a:tr h="760254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Гурьевский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ГО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"Орловская ООШ"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Славский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</a:t>
                      </a:r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Прохладненская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СОШ"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45142045"/>
                  </a:ext>
                </a:extLst>
              </a:tr>
              <a:tr h="760254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Гурьевский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ГО</a:t>
                      </a:r>
                    </a:p>
                    <a:p>
                      <a:pPr algn="l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"Маршальская СОШ"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Школа12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Советский ГО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МБОУ ООШ №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19077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0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4122" y="280125"/>
            <a:ext cx="8421554" cy="102616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</a:t>
            </a:r>
            <a:r>
              <a:rPr lang="ru-RU" b="1" dirty="0"/>
              <a:t>500</a:t>
            </a:r>
            <a:r>
              <a:rPr lang="ru-RU" b="1" dirty="0" smtClean="0"/>
              <a:t>+». Методика определения участников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434123" y="2024744"/>
            <a:ext cx="11256264" cy="37084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sz="2600" b="1" dirty="0">
                <a:solidFill>
                  <a:schemeClr val="tx1"/>
                </a:solidFill>
              </a:rPr>
              <a:t>Школы с низкими результатами обучения» на уровне начального и основного общего образования </a:t>
            </a:r>
            <a:r>
              <a:rPr lang="ru-RU" sz="2600" dirty="0"/>
              <a:t>— школы, имеющие устойчиво низкие образовательные результаты в течение двух последних лет и отрицательную динамику по ним по ВПР, ГИА-9, по предметам «Русский язык», «Математика», «Окружающий мир», «Обществознание</a:t>
            </a:r>
            <a:r>
              <a:rPr lang="ru-RU" sz="2600" dirty="0" smtClean="0"/>
              <a:t>».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ru-RU" sz="2600" b="1" dirty="0" smtClean="0">
                <a:solidFill>
                  <a:schemeClr val="tx1"/>
                </a:solidFill>
              </a:rPr>
              <a:t>«</a:t>
            </a:r>
            <a:r>
              <a:rPr lang="ru-RU" sz="2600" b="1" dirty="0">
                <a:solidFill>
                  <a:schemeClr val="tx1"/>
                </a:solidFill>
              </a:rPr>
              <a:t>Школы с низкими результатами обучения» на уровне среднего общего образования </a:t>
            </a:r>
            <a:r>
              <a:rPr lang="ru-RU" sz="2600" dirty="0"/>
              <a:t>— школы, имеющие устойчиво низкие образовательные результаты в течение двух последних лет и отрицательную динамику по ним по ВПР, ЕГЭ, по предметам «Русский язык», «Математика», «Обществознание</a:t>
            </a:r>
            <a:r>
              <a:rPr lang="ru-RU" sz="2600" dirty="0" smtClean="0"/>
              <a:t>».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ru-RU" sz="2600" b="1" dirty="0" smtClean="0">
                <a:solidFill>
                  <a:schemeClr val="tx1"/>
                </a:solidFill>
              </a:rPr>
              <a:t>«</a:t>
            </a:r>
            <a:r>
              <a:rPr lang="ru-RU" sz="2600" b="1" dirty="0">
                <a:solidFill>
                  <a:schemeClr val="tx1"/>
                </a:solidFill>
              </a:rPr>
              <a:t>Школы, функционирующие в неблагоприятных социальных условиях»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/>
              <a:t>— школы, имеющие высокую долю обучающихся на подвозе, располагающиеся на расстоянии более 50 км от областного центра; высокую долю обучающихся с ОВЗ; высокую долю учителей, преподающих по двум и более предметам, по непрофильному образованию; высокую долю обучающихся из семей с низким социальным статусом (низкий доход, безработные, пр</a:t>
            </a:r>
            <a:r>
              <a:rPr lang="ru-RU" sz="2600" dirty="0" smtClean="0"/>
              <a:t>.).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166773"/>
              </p:ext>
            </p:extLst>
          </p:nvPr>
        </p:nvGraphicFramePr>
        <p:xfrm>
          <a:off x="235131" y="5848531"/>
          <a:ext cx="11665131" cy="620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377">
                  <a:extLst>
                    <a:ext uri="{9D8B030D-6E8A-4147-A177-3AD203B41FA5}">
                      <a16:colId xmlns:a16="http://schemas.microsoft.com/office/drawing/2014/main" xmlns="" val="2775506554"/>
                    </a:ext>
                  </a:extLst>
                </a:gridCol>
                <a:gridCol w="3888377">
                  <a:extLst>
                    <a:ext uri="{9D8B030D-6E8A-4147-A177-3AD203B41FA5}">
                      <a16:colId xmlns:a16="http://schemas.microsoft.com/office/drawing/2014/main" xmlns="" val="1452799645"/>
                    </a:ext>
                  </a:extLst>
                </a:gridCol>
                <a:gridCol w="3888377">
                  <a:extLst>
                    <a:ext uri="{9D8B030D-6E8A-4147-A177-3AD203B41FA5}">
                      <a16:colId xmlns:a16="http://schemas.microsoft.com/office/drawing/2014/main" xmlns="" val="3675885994"/>
                    </a:ext>
                  </a:extLst>
                </a:gridCol>
              </a:tblGrid>
              <a:tr h="3461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Кластер 1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Кластер 2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Кластер 3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47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312629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Городской округ Калининград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ОО малых городов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Поселковые ОО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47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194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609" y="326571"/>
            <a:ext cx="8345450" cy="106592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</a:t>
            </a:r>
            <a:r>
              <a:rPr lang="ru-RU" b="1" dirty="0"/>
              <a:t>500</a:t>
            </a:r>
            <a:r>
              <a:rPr lang="ru-RU" b="1" dirty="0" smtClean="0"/>
              <a:t>+». Методика определения участников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9608" y="1762035"/>
            <a:ext cx="11321578" cy="436299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1. Показатели для определения школ с низкими результатами обучения на уровне начального и основного общего образования и на  уровне среднего общего образования: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Доля обучающихся, получивших «2</a:t>
            </a:r>
            <a:r>
              <a:rPr lang="ru-RU" dirty="0" smtClean="0">
                <a:solidFill>
                  <a:schemeClr val="tx1"/>
                </a:solidFill>
              </a:rPr>
              <a:t>», </a:t>
            </a:r>
            <a:r>
              <a:rPr lang="ru-RU" dirty="0">
                <a:solidFill>
                  <a:schemeClr val="tx1"/>
                </a:solidFill>
              </a:rPr>
              <a:t>динамика за два-три года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Доля высоких </a:t>
            </a:r>
            <a:r>
              <a:rPr lang="ru-RU" dirty="0" smtClean="0">
                <a:solidFill>
                  <a:schemeClr val="tx1"/>
                </a:solidFill>
              </a:rPr>
              <a:t>результатов, </a:t>
            </a:r>
            <a:r>
              <a:rPr lang="ru-RU" dirty="0">
                <a:solidFill>
                  <a:schemeClr val="tx1"/>
                </a:solidFill>
              </a:rPr>
              <a:t>динамика за два-три </a:t>
            </a:r>
            <a:r>
              <a:rPr lang="ru-RU" dirty="0" smtClean="0">
                <a:solidFill>
                  <a:schemeClr val="tx1"/>
                </a:solidFill>
              </a:rPr>
              <a:t>года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Объективность результатов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2. Показатели для определения школ, функционирующих в неблагоприятных социальных условиях:</a:t>
            </a:r>
          </a:p>
          <a:p>
            <a:pPr marL="342900" indent="-3429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Доля обучающихся на подвозе, удаленность от областного центра</a:t>
            </a:r>
          </a:p>
          <a:p>
            <a:pPr marL="342900" indent="-3429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Доля обучающихся с ОВЗ</a:t>
            </a:r>
          </a:p>
          <a:p>
            <a:pPr marL="342900" indent="-3429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Доля учителей, преподающих по двум и более предметам, по непрофильному образованию</a:t>
            </a:r>
          </a:p>
          <a:p>
            <a:pPr marL="342900" indent="-3429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Доля обучающихся из семей с низким социальным статусом (низкий доход, безработные, пр.)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3</a:t>
            </a:r>
            <a:r>
              <a:rPr lang="ru-RU" b="1" dirty="0">
                <a:solidFill>
                  <a:srgbClr val="C00000"/>
                </a:solidFill>
              </a:rPr>
              <a:t>. Федеральная выборка</a:t>
            </a:r>
          </a:p>
        </p:txBody>
      </p:sp>
    </p:spTree>
    <p:extLst>
      <p:ext uri="{BB962C8B-B14F-4D97-AF65-F5344CB8AC3E}">
        <p14:creationId xmlns:p14="http://schemas.microsoft.com/office/powerpoint/2010/main" val="23987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148" y="101600"/>
            <a:ext cx="10546081" cy="86505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>
                <a:solidFill>
                  <a:srgbClr val="C00000"/>
                </a:solidFill>
              </a:rPr>
              <a:t>500</a:t>
            </a:r>
            <a:r>
              <a:rPr lang="ru-RU" b="1" dirty="0" smtClean="0">
                <a:solidFill>
                  <a:srgbClr val="C00000"/>
                </a:solidFill>
              </a:rPr>
              <a:t>+». Значения </a:t>
            </a:r>
            <a:r>
              <a:rPr lang="ru-RU" b="1" dirty="0" smtClean="0">
                <a:solidFill>
                  <a:srgbClr val="C00000"/>
                </a:solidFill>
              </a:rPr>
              <a:t>показателей </a:t>
            </a:r>
            <a:r>
              <a:rPr lang="ru-RU" b="1" dirty="0" smtClean="0">
                <a:solidFill>
                  <a:srgbClr val="C00000"/>
                </a:solidFill>
              </a:rPr>
              <a:t>школ-участников проекта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93373" y="1063447"/>
            <a:ext cx="1541417" cy="524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ВПР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5926776"/>
              </p:ext>
            </p:extLst>
          </p:nvPr>
        </p:nvGraphicFramePr>
        <p:xfrm>
          <a:off x="549365" y="966651"/>
          <a:ext cx="5029199" cy="5867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811415"/>
              </p:ext>
            </p:extLst>
          </p:nvPr>
        </p:nvGraphicFramePr>
        <p:xfrm>
          <a:off x="5790230" y="966651"/>
          <a:ext cx="6075197" cy="5867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324703" y="1063447"/>
            <a:ext cx="1541417" cy="524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ОГЭ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8466039" cy="64008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«500+». Мероприятия </a:t>
            </a:r>
            <a:r>
              <a:rPr lang="ru-RU" b="1" dirty="0" smtClean="0">
                <a:solidFill>
                  <a:srgbClr val="C00000"/>
                </a:solidFill>
              </a:rPr>
              <a:t>на </a:t>
            </a:r>
            <a:r>
              <a:rPr lang="ru-RU" b="1" dirty="0" smtClean="0">
                <a:solidFill>
                  <a:srgbClr val="C00000"/>
                </a:solidFill>
              </a:rPr>
              <a:t>2020-2021 </a:t>
            </a:r>
            <a:r>
              <a:rPr lang="ru-RU" b="1" dirty="0" smtClean="0">
                <a:solidFill>
                  <a:srgbClr val="C00000"/>
                </a:solidFill>
              </a:rPr>
              <a:t>учебный год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35881868"/>
              </p:ext>
            </p:extLst>
          </p:nvPr>
        </p:nvGraphicFramePr>
        <p:xfrm>
          <a:off x="330925" y="1335506"/>
          <a:ext cx="11625943" cy="51084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0944">
                  <a:extLst>
                    <a:ext uri="{9D8B030D-6E8A-4147-A177-3AD203B41FA5}">
                      <a16:colId xmlns:a16="http://schemas.microsoft.com/office/drawing/2014/main" xmlns="" val="26616002"/>
                    </a:ext>
                  </a:extLst>
                </a:gridCol>
                <a:gridCol w="8542217">
                  <a:extLst>
                    <a:ext uri="{9D8B030D-6E8A-4147-A177-3AD203B41FA5}">
                      <a16:colId xmlns:a16="http://schemas.microsoft.com/office/drawing/2014/main" xmlns="" val="182549135"/>
                    </a:ext>
                  </a:extLst>
                </a:gridCol>
                <a:gridCol w="2532782">
                  <a:extLst>
                    <a:ext uri="{9D8B030D-6E8A-4147-A177-3AD203B41FA5}">
                      <a16:colId xmlns:a16="http://schemas.microsoft.com/office/drawing/2014/main" xmlns="" val="3831061775"/>
                    </a:ext>
                  </a:extLst>
                </a:gridCol>
              </a:tblGrid>
              <a:tr h="4339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 anchor="ctr"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мероприятия</a:t>
                      </a:r>
                      <a:endParaRPr lang="ru-RU" dirty="0"/>
                    </a:p>
                  </a:txBody>
                  <a:tcPr anchor="ctr"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>
                    <a:solidFill>
                      <a:srgbClr val="D247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4937102"/>
                  </a:ext>
                </a:extLst>
              </a:tr>
              <a:tr h="4299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1.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Самоанализ деятельности</a:t>
                      </a:r>
                      <a:r>
                        <a:rPr lang="ru-RU" sz="1400" baseline="0" dirty="0" smtClean="0">
                          <a:latin typeface="+mn-lt"/>
                        </a:rPr>
                        <a:t> школы по заданным </a:t>
                      </a:r>
                      <a:r>
                        <a:rPr lang="ru-RU" sz="1400" baseline="0" dirty="0" smtClean="0">
                          <a:latin typeface="+mn-lt"/>
                        </a:rPr>
                        <a:t>показателям</a:t>
                      </a:r>
                    </a:p>
                    <a:p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r>
                        <a:rPr lang="ru-RU" sz="1400" baseline="0" dirty="0" smtClean="0">
                          <a:latin typeface="+mn-lt"/>
                        </a:rPr>
                        <a:t>с учетом анализа по запросу Департамента переданных полномочий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до </a:t>
                      </a:r>
                      <a:r>
                        <a:rPr lang="ru-RU" sz="1400" dirty="0" smtClean="0">
                          <a:latin typeface="+mn-lt"/>
                        </a:rPr>
                        <a:t>31.10.2020 г.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79350431"/>
                  </a:ext>
                </a:extLst>
              </a:tr>
              <a:tr h="4299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2.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Составление совместной</a:t>
                      </a:r>
                      <a:r>
                        <a:rPr lang="ru-RU" sz="1400" baseline="0" dirty="0" smtClean="0">
                          <a:latin typeface="+mn-lt"/>
                        </a:rPr>
                        <a:t> «дорожной карты»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повышению качества образования 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школе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(Школа – МОУО – КОИРО)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31.10.2020 г.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7622797"/>
                  </a:ext>
                </a:extLst>
              </a:tr>
              <a:tr h="3245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3.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Создание на сайте </a:t>
                      </a:r>
                      <a:r>
                        <a:rPr lang="ru-RU" sz="1400" dirty="0" smtClean="0">
                          <a:latin typeface="+mn-lt"/>
                        </a:rPr>
                        <a:t>школы </a:t>
                      </a:r>
                      <a:r>
                        <a:rPr lang="ru-RU" sz="1400" dirty="0" smtClean="0">
                          <a:latin typeface="+mn-lt"/>
                        </a:rPr>
                        <a:t>информационной страницы</a:t>
                      </a:r>
                      <a:r>
                        <a:rPr lang="ru-RU" sz="1400" baseline="0" dirty="0" smtClean="0">
                          <a:latin typeface="+mn-lt"/>
                        </a:rPr>
                        <a:t> «500+»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31.10.2020 г.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97536528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4.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Повышение квалификации школьных команд по программе «Формирование и оценка функциональной грамотности» с проведением исследования в 6 классах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26.10 – 26.11.2020 г.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03824832"/>
                  </a:ext>
                </a:extLst>
              </a:tr>
              <a:tr h="30079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5.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Выездные мероприятия в школы с целью консультационной </a:t>
                      </a:r>
                      <a:r>
                        <a:rPr lang="ru-RU" sz="1400" dirty="0" smtClean="0">
                          <a:latin typeface="+mn-lt"/>
                        </a:rPr>
                        <a:t>поддержки, поиска сетевых партнеров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весь период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956508"/>
                  </a:ext>
                </a:extLst>
              </a:tr>
              <a:tr h="41251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6.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Формирование потребностей школы </a:t>
                      </a:r>
                      <a:r>
                        <a:rPr lang="ru-RU" sz="1400" dirty="0" smtClean="0">
                          <a:latin typeface="+mn-lt"/>
                        </a:rPr>
                        <a:t>для повышения качества образования (УМК, </a:t>
                      </a:r>
                      <a:r>
                        <a:rPr lang="ru-RU" sz="1400" dirty="0" smtClean="0">
                          <a:latin typeface="+mn-lt"/>
                        </a:rPr>
                        <a:t>доступ к эл. </a:t>
                      </a:r>
                      <a:r>
                        <a:rPr lang="ru-RU" sz="1400" dirty="0" smtClean="0">
                          <a:latin typeface="+mn-lt"/>
                        </a:rPr>
                        <a:t>платформам</a:t>
                      </a:r>
                      <a:r>
                        <a:rPr lang="ru-RU" sz="1400" dirty="0" smtClean="0">
                          <a:latin typeface="+mn-lt"/>
                        </a:rPr>
                        <a:t>, повышение </a:t>
                      </a:r>
                      <a:r>
                        <a:rPr lang="ru-RU" sz="1400" dirty="0" smtClean="0">
                          <a:latin typeface="+mn-lt"/>
                        </a:rPr>
                        <a:t>квалификации, др.)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декабрь </a:t>
                      </a:r>
                      <a:r>
                        <a:rPr lang="ru-RU" sz="1400" dirty="0" smtClean="0">
                          <a:latin typeface="+mn-lt"/>
                        </a:rPr>
                        <a:t>2020 г.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33785762"/>
                  </a:ext>
                </a:extLst>
              </a:tr>
              <a:tr h="5138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7.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Обеспечение школ пособиями, доступами к эл. платформам, повышение </a:t>
                      </a:r>
                      <a:r>
                        <a:rPr lang="ru-RU" sz="1400" dirty="0" smtClean="0">
                          <a:latin typeface="+mn-lt"/>
                        </a:rPr>
                        <a:t>квалификации, др.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весь период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425123"/>
                  </a:ext>
                </a:extLst>
              </a:tr>
              <a:tr h="32374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8.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Реализация </a:t>
                      </a:r>
                      <a:r>
                        <a:rPr lang="ru-RU" sz="1400" dirty="0" smtClean="0">
                          <a:latin typeface="+mn-lt"/>
                        </a:rPr>
                        <a:t>«дорожной карты»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октябрь </a:t>
                      </a:r>
                      <a:r>
                        <a:rPr lang="ru-RU" sz="1400" dirty="0" smtClean="0">
                          <a:latin typeface="+mn-lt"/>
                        </a:rPr>
                        <a:t>2020 – июнь</a:t>
                      </a:r>
                      <a:r>
                        <a:rPr lang="ru-RU" sz="1400" baseline="0" dirty="0" smtClean="0">
                          <a:latin typeface="+mn-lt"/>
                        </a:rPr>
                        <a:t> 2021 г.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5746963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9.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Участие мотивированных</a:t>
                      </a:r>
                      <a:r>
                        <a:rPr lang="ru-RU" sz="1400" baseline="0" dirty="0" smtClean="0">
                          <a:latin typeface="+mn-lt"/>
                        </a:rPr>
                        <a:t> обучающихся в тематических сменах ЦРОД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январь-май </a:t>
                      </a:r>
                      <a:r>
                        <a:rPr lang="ru-RU" sz="1400" dirty="0" smtClean="0">
                          <a:latin typeface="+mn-lt"/>
                        </a:rPr>
                        <a:t>2021</a:t>
                      </a:r>
                      <a:r>
                        <a:rPr lang="ru-RU" sz="1400" baseline="0" dirty="0" smtClean="0">
                          <a:latin typeface="+mn-lt"/>
                        </a:rPr>
                        <a:t> г.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80197633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10.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Участие представителей</a:t>
                      </a:r>
                      <a:r>
                        <a:rPr lang="ru-RU" sz="1400" baseline="0" dirty="0" smtClean="0">
                          <a:latin typeface="+mn-lt"/>
                        </a:rPr>
                        <a:t> школ в региональных, межрегиональных мероприятиях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весь период</a:t>
                      </a:r>
                    </a:p>
                  </a:txBody>
                  <a:tcPr>
                    <a:noFill/>
                  </a:tcPr>
                </a:tc>
              </a:tr>
              <a:tr h="37292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11.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Самоанализ деятельности школы после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преобразований 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июнь </a:t>
                      </a:r>
                      <a:r>
                        <a:rPr lang="ru-RU" sz="1400" dirty="0" smtClean="0">
                          <a:latin typeface="+mn-lt"/>
                        </a:rPr>
                        <a:t>2021 г.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3713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62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476" y="411323"/>
            <a:ext cx="8596292" cy="947214"/>
          </a:xfrm>
        </p:spPr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/>
              <a:t>500</a:t>
            </a:r>
            <a:r>
              <a:rPr lang="ru-RU" b="1" dirty="0" smtClean="0"/>
              <a:t>+». Показатели самоанализа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09451" y="1591855"/>
            <a:ext cx="11101388" cy="5008563"/>
          </a:xfrm>
        </p:spPr>
        <p:txBody>
          <a:bodyPr>
            <a:noAutofit/>
          </a:bodyPr>
          <a:lstStyle/>
          <a:p>
            <a:pPr marL="342900" lvl="0" indent="-342900">
              <a:buAutoNum type="arabicPeriod"/>
            </a:pPr>
            <a:r>
              <a:rPr lang="ru-RU" sz="1600" dirty="0" smtClean="0"/>
              <a:t>Анализ </a:t>
            </a:r>
            <a:r>
              <a:rPr lang="ru-RU" sz="1600" dirty="0"/>
              <a:t>кадрового (педагогического и управленческого) состава образовательной организации на 01.09.2020г</a:t>
            </a:r>
            <a:r>
              <a:rPr lang="ru-RU" sz="1600" dirty="0" smtClean="0"/>
              <a:t>. (укомплектованность, сильные и слабые стороны, </a:t>
            </a:r>
            <a:r>
              <a:rPr lang="ru-RU" sz="1600" dirty="0" smtClean="0"/>
              <a:t>потребность, др.).</a:t>
            </a:r>
          </a:p>
          <a:p>
            <a:pPr marL="342900" lvl="0" indent="-342900">
              <a:buAutoNum type="arabicPeriod"/>
            </a:pPr>
            <a:r>
              <a:rPr lang="ru-RU" sz="1600" dirty="0" smtClean="0"/>
              <a:t>Анализ «Зоны </a:t>
            </a:r>
            <a:r>
              <a:rPr lang="ru-RU" sz="1600" dirty="0"/>
              <a:t>риска</a:t>
            </a:r>
            <a:r>
              <a:rPr lang="ru-RU" sz="1600" dirty="0" smtClean="0"/>
              <a:t>» </a:t>
            </a:r>
            <a:r>
              <a:rPr lang="ru-RU" sz="1600" dirty="0" smtClean="0"/>
              <a:t>(из числа </a:t>
            </a:r>
            <a:r>
              <a:rPr lang="ru-RU" sz="1600" dirty="0" smtClean="0"/>
              <a:t>обучающихся 1, 5, 9, 11 </a:t>
            </a:r>
            <a:r>
              <a:rPr lang="ru-RU" sz="1600" dirty="0" smtClean="0"/>
              <a:t>классов).</a:t>
            </a:r>
          </a:p>
          <a:p>
            <a:pPr marL="342900" lvl="0" indent="-342900">
              <a:buAutoNum type="arabicPeriod"/>
            </a:pPr>
            <a:r>
              <a:rPr lang="ru-RU" sz="1600" dirty="0" smtClean="0"/>
              <a:t>Анализ </a:t>
            </a:r>
            <a:r>
              <a:rPr lang="ru-RU" sz="1600" dirty="0" smtClean="0"/>
              <a:t>деятельности </a:t>
            </a:r>
            <a:r>
              <a:rPr lang="ru-RU" sz="1600" dirty="0"/>
              <a:t>работы психолого-педагогической службы в образовательной </a:t>
            </a:r>
            <a:r>
              <a:rPr lang="ru-RU" sz="1600" dirty="0" smtClean="0"/>
              <a:t>организации (сильные и слабые стороны, </a:t>
            </a:r>
            <a:r>
              <a:rPr lang="ru-RU" sz="1600" dirty="0" smtClean="0"/>
              <a:t>потребности). </a:t>
            </a:r>
          </a:p>
          <a:p>
            <a:pPr marL="342900" lvl="0" indent="-342900">
              <a:buAutoNum type="arabicPeriod"/>
            </a:pPr>
            <a:r>
              <a:rPr lang="ru-RU" sz="1600" dirty="0" smtClean="0"/>
              <a:t>Анализ </a:t>
            </a:r>
            <a:r>
              <a:rPr lang="ru-RU" sz="1600" dirty="0" smtClean="0"/>
              <a:t>школьной системы </a:t>
            </a:r>
            <a:r>
              <a:rPr lang="ru-RU" sz="1600" dirty="0"/>
              <a:t>оценивания </a:t>
            </a:r>
            <a:r>
              <a:rPr lang="ru-RU" sz="1600" dirty="0" smtClean="0"/>
              <a:t>на </a:t>
            </a:r>
            <a:r>
              <a:rPr lang="ru-RU" sz="1600" dirty="0" smtClean="0"/>
              <a:t>основе сопоставления результатов независимой </a:t>
            </a:r>
            <a:r>
              <a:rPr lang="ru-RU" sz="1600" dirty="0" smtClean="0"/>
              <a:t>оценки </a:t>
            </a:r>
            <a:r>
              <a:rPr lang="ru-RU" sz="1600" dirty="0" smtClean="0"/>
              <a:t>(ВПР</a:t>
            </a:r>
            <a:r>
              <a:rPr lang="ru-RU" sz="1600" dirty="0" smtClean="0"/>
              <a:t>, НИКО, ГИА-9, </a:t>
            </a:r>
            <a:r>
              <a:rPr lang="ru-RU" sz="1600" dirty="0" smtClean="0"/>
              <a:t>ГИА-11) и школьных оценок обучающихся.</a:t>
            </a:r>
          </a:p>
          <a:p>
            <a:pPr marL="342900" lvl="0" indent="-342900">
              <a:buAutoNum type="arabicPeriod"/>
            </a:pPr>
            <a:r>
              <a:rPr lang="ru-RU" sz="1600" dirty="0" smtClean="0"/>
              <a:t>Анализ </a:t>
            </a:r>
            <a:r>
              <a:rPr lang="ru-RU" sz="1600" dirty="0"/>
              <a:t>организации </a:t>
            </a:r>
            <a:r>
              <a:rPr lang="ru-RU" sz="1600" dirty="0" err="1"/>
              <a:t>профориентационной</a:t>
            </a:r>
            <a:r>
              <a:rPr lang="ru-RU" sz="1600" dirty="0"/>
              <a:t> работы </a:t>
            </a:r>
            <a:r>
              <a:rPr lang="ru-RU" sz="1600" dirty="0" smtClean="0"/>
              <a:t>(реализация </a:t>
            </a:r>
            <a:r>
              <a:rPr lang="ru-RU" sz="1600" dirty="0" smtClean="0"/>
              <a:t>проектов колледж-класс, </a:t>
            </a:r>
            <a:r>
              <a:rPr lang="ru-RU" sz="1600" dirty="0" err="1" smtClean="0"/>
              <a:t>профпроб</a:t>
            </a:r>
            <a:r>
              <a:rPr lang="ru-RU" sz="1600" dirty="0" smtClean="0"/>
              <a:t>, наличие партнеров, др.)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7123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67" y="444137"/>
            <a:ext cx="10201373" cy="894648"/>
          </a:xfrm>
        </p:spPr>
        <p:txBody>
          <a:bodyPr>
            <a:normAutofit/>
          </a:bodyPr>
          <a:lstStyle/>
          <a:p>
            <a:r>
              <a:rPr lang="ru-RU" b="1" dirty="0" smtClean="0"/>
              <a:t>«500+». Форма </a:t>
            </a:r>
            <a:r>
              <a:rPr lang="ru-RU" b="1" dirty="0" smtClean="0"/>
              <a:t>«дорожной карты</a:t>
            </a:r>
            <a:r>
              <a:rPr lang="ru-RU" b="1" dirty="0" smtClean="0"/>
              <a:t>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76315564"/>
              </p:ext>
            </p:extLst>
          </p:nvPr>
        </p:nvGraphicFramePr>
        <p:xfrm>
          <a:off x="405667" y="3796915"/>
          <a:ext cx="1128309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92">
                  <a:extLst>
                    <a:ext uri="{9D8B030D-6E8A-4147-A177-3AD203B41FA5}">
                      <a16:colId xmlns:a16="http://schemas.microsoft.com/office/drawing/2014/main" xmlns="" val="3878696387"/>
                    </a:ext>
                  </a:extLst>
                </a:gridCol>
                <a:gridCol w="3638746">
                  <a:extLst>
                    <a:ext uri="{9D8B030D-6E8A-4147-A177-3AD203B41FA5}">
                      <a16:colId xmlns:a16="http://schemas.microsoft.com/office/drawing/2014/main" xmlns="" val="2841986800"/>
                    </a:ext>
                  </a:extLst>
                </a:gridCol>
                <a:gridCol w="1720792">
                  <a:extLst>
                    <a:ext uri="{9D8B030D-6E8A-4147-A177-3AD203B41FA5}">
                      <a16:colId xmlns:a16="http://schemas.microsoft.com/office/drawing/2014/main" xmlns="" val="2520918777"/>
                    </a:ext>
                  </a:extLst>
                </a:gridCol>
                <a:gridCol w="2792446">
                  <a:extLst>
                    <a:ext uri="{9D8B030D-6E8A-4147-A177-3AD203B41FA5}">
                      <a16:colId xmlns:a16="http://schemas.microsoft.com/office/drawing/2014/main" xmlns="" val="1644247028"/>
                    </a:ext>
                  </a:extLst>
                </a:gridCol>
                <a:gridCol w="2256619">
                  <a:extLst>
                    <a:ext uri="{9D8B030D-6E8A-4147-A177-3AD203B41FA5}">
                      <a16:colId xmlns:a16="http://schemas.microsoft.com/office/drawing/2014/main" xmlns="" val="1996080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Мероприятия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Сроки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smtClean="0">
                          <a:solidFill>
                            <a:schemeClr val="tx1"/>
                          </a:solidFill>
                        </a:rPr>
                        <a:t>Ожидаемый результат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Ответственное лицо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2055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1545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760352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87829" y="1645920"/>
            <a:ext cx="3082834" cy="1619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«Утверждено»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Директор ОО ______________(_____________)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«____» ______________ 2020 г.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МП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41520" y="1645920"/>
            <a:ext cx="2886891" cy="1619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«Согласовано»</a:t>
            </a: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Руководитель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МОУО ______________(_____________)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«____» ______________ 2020 г.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МП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47464" y="1645920"/>
            <a:ext cx="2886891" cy="1619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«Согласовано»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Ректор ______________(Л.А. </a:t>
            </a:r>
            <a:r>
              <a:rPr lang="ru-RU" sz="1200" dirty="0" err="1" smtClean="0">
                <a:solidFill>
                  <a:schemeClr val="tx1"/>
                </a:solidFill>
              </a:rPr>
              <a:t>Зорькина</a:t>
            </a:r>
            <a:r>
              <a:rPr lang="ru-RU" sz="12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«____» ______________ 2020 г.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МП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3265714"/>
            <a:ext cx="891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План мероприятий по повышению качества в ОО на 2020-2021 учебный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0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4_TF10001108" id="{AD03B7F0-D966-4354-AC03-7A90B59AFB51}" vid="{C94E022A-E681-4920-85C8-04125627F5A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1050</Words>
  <Application>Microsoft Office PowerPoint</Application>
  <PresentationFormat>Широкоэкранный</PresentationFormat>
  <Paragraphs>160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Segoe UI Light</vt:lpstr>
      <vt:lpstr>WelcomeDoc</vt:lpstr>
      <vt:lpstr>Региональный проект «500+»   2020 год</vt:lpstr>
      <vt:lpstr>«500+». Цели и задачи</vt:lpstr>
      <vt:lpstr>«500+». Участники</vt:lpstr>
      <vt:lpstr>«500+». Методика определения участников</vt:lpstr>
      <vt:lpstr>«500+». Методика определения участников</vt:lpstr>
      <vt:lpstr>«500+». Значения показателей школ-участников проекта</vt:lpstr>
      <vt:lpstr>«500+». Мероприятия на 2020-2021 учебный год</vt:lpstr>
      <vt:lpstr>«500+». Показатели самоанализа</vt:lpstr>
      <vt:lpstr>«500+». Форма «дорожной карты»</vt:lpstr>
      <vt:lpstr>Материалы для осмысления</vt:lpstr>
      <vt:lpstr> «500+». Контакты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2020-10-12T13:13:43Z</dcterms:created>
  <dcterms:modified xsi:type="dcterms:W3CDTF">2020-10-15T10:37:15Z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