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7"/>
  </p:notesMasterIdLst>
  <p:sldIdLst>
    <p:sldId id="256" r:id="rId2"/>
    <p:sldId id="257" r:id="rId3"/>
    <p:sldId id="263" r:id="rId4"/>
    <p:sldId id="264" r:id="rId5"/>
    <p:sldId id="269" r:id="rId6"/>
  </p:sldIdLst>
  <p:sldSz cx="9144000" cy="5143500" type="screen16x9"/>
  <p:notesSz cx="6858000" cy="9144000"/>
  <p:embeddedFontLst>
    <p:embeddedFont>
      <p:font typeface="Roboto Condensed" panose="020B0604020202020204" charset="0"/>
      <p:regular r:id="rId8"/>
      <p:bold r:id="rId9"/>
      <p:italic r:id="rId10"/>
      <p:boldItalic r:id="rId11"/>
    </p:embeddedFont>
    <p:embeddedFont>
      <p:font typeface="Roboto Condensed Light" panose="020B0604020202020204" charset="0"/>
      <p:regular r:id="rId12"/>
      <p:bold r:id="rId13"/>
      <p:italic r:id="rId14"/>
      <p:boldItalic r:id="rId15"/>
    </p:embeddedFont>
    <p:embeddedFont>
      <p:font typeface="Arvo" panose="020B060402020202020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25D08E4-4CB9-4A25-91DF-C19B82DA8EF8}">
  <a:tblStyle styleId="{025D08E4-4CB9-4A25-91DF-C19B82DA8EF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7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300154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5470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6359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4480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6163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4552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544483" y="657775"/>
            <a:ext cx="1299300" cy="432900"/>
          </a:xfrm>
          <a:prstGeom prst="triangle">
            <a:avLst>
              <a:gd name="adj" fmla="val 32425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-7088"/>
            <a:ext cx="8661398" cy="5150588"/>
            <a:chOff x="0" y="-7088"/>
            <a:chExt cx="8661398" cy="5150588"/>
          </a:xfrm>
        </p:grpSpPr>
        <p:sp>
          <p:nvSpPr>
            <p:cNvPr id="12" name="Google Shape;12;p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 rot="10800000" flipH="1">
            <a:off x="1" y="1090763"/>
            <a:ext cx="8847502" cy="2961975"/>
            <a:chOff x="-8178042" y="-4493254"/>
            <a:chExt cx="19483598" cy="6522736"/>
          </a:xfrm>
        </p:grpSpPr>
        <p:sp>
          <p:nvSpPr>
            <p:cNvPr id="15" name="Google Shape;15;p2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3677236" y="4278349"/>
            <a:ext cx="5480829" cy="432996"/>
            <a:chOff x="5582265" y="4646738"/>
            <a:chExt cx="5480829" cy="432996"/>
          </a:xfrm>
        </p:grpSpPr>
        <p:sp>
          <p:nvSpPr>
            <p:cNvPr id="18" name="Google Shape;18;p2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19;p2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</p:grpSpPr>
          <p:sp>
            <p:nvSpPr>
              <p:cNvPr id="20" name="Google Shape;20;p2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685800" y="1090750"/>
            <a:ext cx="5367900" cy="296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6"/>
          <p:cNvGrpSpPr/>
          <p:nvPr/>
        </p:nvGrpSpPr>
        <p:grpSpPr>
          <a:xfrm>
            <a:off x="-4" y="40"/>
            <a:ext cx="7072430" cy="1327315"/>
            <a:chOff x="-4" y="40"/>
            <a:chExt cx="7072430" cy="1327315"/>
          </a:xfrm>
        </p:grpSpPr>
        <p:sp>
          <p:nvSpPr>
            <p:cNvPr id="83" name="Google Shape;83;p6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84" name="Google Shape;84;p6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85" name="Google Shape;85;p6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6" name="Google Shape;86;p6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87" name="Google Shape;87;p6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88" name="Google Shape;88;p6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9" name="Google Shape;89;p6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90" name="Google Shape;90;p6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91" name="Google Shape;91;p6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2" name="Google Shape;92;p6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93" name="Google Shape;93;p6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6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5" name="Google Shape;95;p6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96" name="Google Shape;96;p6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6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8" name="Google Shape;98;p6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6"/>
          <p:cNvSpPr txBox="1">
            <a:spLocks noGrp="1"/>
          </p:cNvSpPr>
          <p:nvPr>
            <p:ph type="body" idx="1"/>
          </p:nvPr>
        </p:nvSpPr>
        <p:spPr>
          <a:xfrm>
            <a:off x="814275" y="1537988"/>
            <a:ext cx="3378300" cy="27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▰"/>
              <a:defRPr sz="2000"/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SzPts val="2000"/>
              <a:buChar char="▻"/>
              <a:defRPr sz="2000"/>
            </a:lvl9pPr>
          </a:lstStyle>
          <a:p>
            <a:endParaRPr/>
          </a:p>
        </p:txBody>
      </p:sp>
      <p:sp>
        <p:nvSpPr>
          <p:cNvPr id="100" name="Google Shape;100;p6"/>
          <p:cNvSpPr txBox="1">
            <a:spLocks noGrp="1"/>
          </p:cNvSpPr>
          <p:nvPr>
            <p:ph type="body" idx="2"/>
          </p:nvPr>
        </p:nvSpPr>
        <p:spPr>
          <a:xfrm>
            <a:off x="4396123" y="1537988"/>
            <a:ext cx="3378300" cy="27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▰"/>
              <a:defRPr sz="2000"/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SzPts val="2000"/>
              <a:buChar char="▻"/>
              <a:defRPr sz="2000"/>
            </a:lvl9pPr>
          </a:lstStyle>
          <a:p>
            <a:endParaRPr/>
          </a:p>
        </p:txBody>
      </p:sp>
      <p:sp>
        <p:nvSpPr>
          <p:cNvPr id="101" name="Google Shape;101;p6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7"/>
          <p:cNvGrpSpPr/>
          <p:nvPr/>
        </p:nvGrpSpPr>
        <p:grpSpPr>
          <a:xfrm>
            <a:off x="-4" y="40"/>
            <a:ext cx="7072430" cy="1327315"/>
            <a:chOff x="-4" y="40"/>
            <a:chExt cx="7072430" cy="1327315"/>
          </a:xfrm>
        </p:grpSpPr>
        <p:sp>
          <p:nvSpPr>
            <p:cNvPr id="104" name="Google Shape;104;p7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05" name="Google Shape;105;p7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106" name="Google Shape;106;p7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07" name="Google Shape;107;p7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08" name="Google Shape;108;p7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109" name="Google Shape;109;p7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10" name="Google Shape;110;p7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11" name="Google Shape;111;p7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12" name="Google Shape;112;p7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3" name="Google Shape;113;p7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14" name="Google Shape;114;p7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15;p7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6" name="Google Shape;116;p7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17" name="Google Shape;117;p7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7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9" name="Google Shape;119;p7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7"/>
          <p:cNvSpPr txBox="1">
            <a:spLocks noGrp="1"/>
          </p:cNvSpPr>
          <p:nvPr>
            <p:ph type="body" idx="1"/>
          </p:nvPr>
        </p:nvSpPr>
        <p:spPr>
          <a:xfrm>
            <a:off x="870450" y="1545076"/>
            <a:ext cx="2247900" cy="27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▰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▻"/>
              <a:defRPr sz="1800"/>
            </a:lvl9pPr>
          </a:lstStyle>
          <a:p>
            <a:endParaRPr/>
          </a:p>
        </p:txBody>
      </p:sp>
      <p:sp>
        <p:nvSpPr>
          <p:cNvPr id="121" name="Google Shape;121;p7"/>
          <p:cNvSpPr txBox="1">
            <a:spLocks noGrp="1"/>
          </p:cNvSpPr>
          <p:nvPr>
            <p:ph type="body" idx="2"/>
          </p:nvPr>
        </p:nvSpPr>
        <p:spPr>
          <a:xfrm>
            <a:off x="3233637" y="1545076"/>
            <a:ext cx="2247900" cy="27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▰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▻"/>
              <a:defRPr sz="1800"/>
            </a:lvl9pPr>
          </a:lstStyle>
          <a:p>
            <a:endParaRPr/>
          </a:p>
        </p:txBody>
      </p:sp>
      <p:sp>
        <p:nvSpPr>
          <p:cNvPr id="122" name="Google Shape;122;p7"/>
          <p:cNvSpPr txBox="1">
            <a:spLocks noGrp="1"/>
          </p:cNvSpPr>
          <p:nvPr>
            <p:ph type="body" idx="3"/>
          </p:nvPr>
        </p:nvSpPr>
        <p:spPr>
          <a:xfrm>
            <a:off x="5540650" y="1545076"/>
            <a:ext cx="2247900" cy="27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▰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▻"/>
              <a:defRPr sz="1800"/>
            </a:lvl9pPr>
          </a:lstStyle>
          <a:p>
            <a:endParaRPr/>
          </a:p>
        </p:txBody>
      </p:sp>
      <p:sp>
        <p:nvSpPr>
          <p:cNvPr id="123" name="Google Shape;123;p7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▰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1"/>
          <p:cNvSpPr txBox="1">
            <a:spLocks noGrp="1"/>
          </p:cNvSpPr>
          <p:nvPr>
            <p:ph type="ctrTitle"/>
          </p:nvPr>
        </p:nvSpPr>
        <p:spPr>
          <a:xfrm>
            <a:off x="685799" y="1090750"/>
            <a:ext cx="6450291" cy="296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Проект 500+</a:t>
            </a:r>
            <a:br>
              <a:rPr lang="ru-RU" dirty="0" smtClean="0"/>
            </a:br>
            <a:r>
              <a:rPr lang="ru-RU" dirty="0" smtClean="0"/>
              <a:t>Участие в </a:t>
            </a:r>
            <a:r>
              <a:rPr lang="ru-RU" dirty="0" smtClean="0"/>
              <a:t>федеральном проекте «ЦОС»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2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 smtClean="0"/>
              <a:t>Участие </a:t>
            </a:r>
            <a:r>
              <a:rPr lang="ru-RU" dirty="0"/>
              <a:t>в </a:t>
            </a:r>
            <a:r>
              <a:rPr lang="ru-RU" dirty="0" smtClean="0"/>
              <a:t>федеральном </a:t>
            </a:r>
            <a:r>
              <a:rPr lang="ru-RU" dirty="0"/>
              <a:t>проекте «Цифровая образовательная среда»</a:t>
            </a:r>
            <a:endParaRPr dirty="0"/>
          </a:p>
        </p:txBody>
      </p:sp>
      <p:sp>
        <p:nvSpPr>
          <p:cNvPr id="192" name="Google Shape;192;p1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1" name="Объект 3">
            <a:extLst>
              <a:ext uri="{FF2B5EF4-FFF2-40B4-BE49-F238E27FC236}">
                <a16:creationId xmlns:a16="http://schemas.microsoft.com/office/drawing/2014/main" id="{F73A6AC6-7A82-B340-9DC8-8954CD9B86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9558980"/>
              </p:ext>
            </p:extLst>
          </p:nvPr>
        </p:nvGraphicFramePr>
        <p:xfrm>
          <a:off x="307845" y="1355460"/>
          <a:ext cx="5578092" cy="3655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042">
                  <a:extLst>
                    <a:ext uri="{9D8B030D-6E8A-4147-A177-3AD203B41FA5}">
                      <a16:colId xmlns:a16="http://schemas.microsoft.com/office/drawing/2014/main" val="3636935899"/>
                    </a:ext>
                  </a:extLst>
                </a:gridCol>
                <a:gridCol w="2781095">
                  <a:extLst>
                    <a:ext uri="{9D8B030D-6E8A-4147-A177-3AD203B41FA5}">
                      <a16:colId xmlns:a16="http://schemas.microsoft.com/office/drawing/2014/main" val="4257524887"/>
                    </a:ext>
                  </a:extLst>
                </a:gridCol>
                <a:gridCol w="677855">
                  <a:extLst>
                    <a:ext uri="{9D8B030D-6E8A-4147-A177-3AD203B41FA5}">
                      <a16:colId xmlns:a16="http://schemas.microsoft.com/office/drawing/2014/main" val="2268027948"/>
                    </a:ext>
                  </a:extLst>
                </a:gridCol>
                <a:gridCol w="681646">
                  <a:extLst>
                    <a:ext uri="{9D8B030D-6E8A-4147-A177-3AD203B41FA5}">
                      <a16:colId xmlns:a16="http://schemas.microsoft.com/office/drawing/2014/main" val="3726599994"/>
                    </a:ext>
                  </a:extLst>
                </a:gridCol>
                <a:gridCol w="614454">
                  <a:extLst>
                    <a:ext uri="{9D8B030D-6E8A-4147-A177-3AD203B41FA5}">
                      <a16:colId xmlns:a16="http://schemas.microsoft.com/office/drawing/2014/main" val="3655969649"/>
                    </a:ext>
                  </a:extLst>
                </a:gridCol>
              </a:tblGrid>
              <a:tr h="240396">
                <a:tc>
                  <a:txBody>
                    <a:bodyPr/>
                    <a:lstStyle/>
                    <a:p>
                      <a:r>
                        <a:rPr lang="ru-RU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Наименование 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306218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"СОШ п. </a:t>
                      </a:r>
                      <a:r>
                        <a:rPr lang="ru-RU" sz="1200" dirty="0" err="1"/>
                        <a:t>Корнево</a:t>
                      </a:r>
                      <a:r>
                        <a:rPr lang="ru-RU" sz="1200" dirty="0"/>
                        <a:t>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6533061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ООШ п. Приморье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589116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"Маршальская СОШ"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1532715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"СОШ № 4 п. Добровольск"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559791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"СОШ п. Нивенское"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467637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"Саранская СОШ"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635894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</a:t>
                      </a:r>
                      <a:r>
                        <a:rPr lang="ru-RU" sz="1200" dirty="0" err="1"/>
                        <a:t>Яблоневская</a:t>
                      </a:r>
                      <a:r>
                        <a:rPr lang="ru-RU" sz="1200" dirty="0"/>
                        <a:t> ООШ"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5910955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"Орловская ООШ"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805424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СОШ им. </a:t>
                      </a:r>
                      <a:r>
                        <a:rPr lang="ru-RU" sz="1200" dirty="0" err="1"/>
                        <a:t>А.Антошечкина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086132"/>
                  </a:ext>
                </a:extLst>
              </a:tr>
              <a:tr h="33313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Побединская СОШ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7536296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</a:t>
                      </a:r>
                      <a:r>
                        <a:rPr lang="ru-RU" sz="1200" dirty="0" err="1"/>
                        <a:t>Прохладненская</a:t>
                      </a:r>
                      <a:r>
                        <a:rPr lang="ru-RU" sz="1200" dirty="0"/>
                        <a:t> ООШ"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7878934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ООШ №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2284441"/>
                  </a:ext>
                </a:extLst>
              </a:tr>
            </a:tbl>
          </a:graphicData>
        </a:graphic>
      </p:graphicFrame>
      <p:grpSp>
        <p:nvGrpSpPr>
          <p:cNvPr id="42" name="Google Shape;344;p23"/>
          <p:cNvGrpSpPr/>
          <p:nvPr/>
        </p:nvGrpSpPr>
        <p:grpSpPr>
          <a:xfrm>
            <a:off x="307844" y="634299"/>
            <a:ext cx="318264" cy="282756"/>
            <a:chOff x="5292575" y="3681900"/>
            <a:chExt cx="420150" cy="373275"/>
          </a:xfrm>
        </p:grpSpPr>
        <p:sp>
          <p:nvSpPr>
            <p:cNvPr id="43" name="Google Shape;345;p23"/>
            <p:cNvSpPr/>
            <p:nvPr/>
          </p:nvSpPr>
          <p:spPr>
            <a:xfrm>
              <a:off x="5292575" y="3706875"/>
              <a:ext cx="420150" cy="266700"/>
            </a:xfrm>
            <a:custGeom>
              <a:avLst/>
              <a:gdLst/>
              <a:ahLst/>
              <a:cxnLst/>
              <a:rect l="l" t="t" r="r" b="b"/>
              <a:pathLst>
                <a:path w="16806" h="10668" fill="none" extrusionOk="0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46;p23"/>
            <p:cNvSpPr/>
            <p:nvPr/>
          </p:nvSpPr>
          <p:spPr>
            <a:xfrm>
              <a:off x="5490475" y="3681900"/>
              <a:ext cx="24375" cy="25000"/>
            </a:xfrm>
            <a:custGeom>
              <a:avLst/>
              <a:gdLst/>
              <a:ahLst/>
              <a:cxnLst/>
              <a:rect l="l" t="t" r="r" b="b"/>
              <a:pathLst>
                <a:path w="975" h="1000" fill="none" extrusionOk="0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47;p23"/>
            <p:cNvSpPr/>
            <p:nvPr/>
          </p:nvSpPr>
          <p:spPr>
            <a:xfrm>
              <a:off x="5358350" y="3973550"/>
              <a:ext cx="60900" cy="81625"/>
            </a:xfrm>
            <a:custGeom>
              <a:avLst/>
              <a:gdLst/>
              <a:ahLst/>
              <a:cxnLst/>
              <a:rect l="l" t="t" r="r" b="b"/>
              <a:pathLst>
                <a:path w="2436" h="3265" fill="none" extrusionOk="0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48;p23"/>
            <p:cNvSpPr/>
            <p:nvPr/>
          </p:nvSpPr>
          <p:spPr>
            <a:xfrm>
              <a:off x="5586050" y="3973550"/>
              <a:ext cx="60925" cy="81625"/>
            </a:xfrm>
            <a:custGeom>
              <a:avLst/>
              <a:gdLst/>
              <a:ahLst/>
              <a:cxnLst/>
              <a:rect l="l" t="t" r="r" b="b"/>
              <a:pathLst>
                <a:path w="2437" h="3265" fill="none" extrusionOk="0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49;p23"/>
            <p:cNvSpPr/>
            <p:nvPr/>
          </p:nvSpPr>
          <p:spPr>
            <a:xfrm>
              <a:off x="5316925" y="3731225"/>
              <a:ext cx="371450" cy="218000"/>
            </a:xfrm>
            <a:custGeom>
              <a:avLst/>
              <a:gdLst/>
              <a:ahLst/>
              <a:cxnLst/>
              <a:rect l="l" t="t" r="r" b="b"/>
              <a:pathLst>
                <a:path w="14858" h="8720" fill="none" extrusionOk="0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50;p23"/>
            <p:cNvSpPr/>
            <p:nvPr/>
          </p:nvSpPr>
          <p:spPr>
            <a:xfrm>
              <a:off x="5380250" y="3784800"/>
              <a:ext cx="230200" cy="115725"/>
            </a:xfrm>
            <a:custGeom>
              <a:avLst/>
              <a:gdLst/>
              <a:ahLst/>
              <a:cxnLst/>
              <a:rect l="l" t="t" r="r" b="b"/>
              <a:pathLst>
                <a:path w="9208" h="4629" fill="none" extrusionOk="0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51;p23"/>
            <p:cNvSpPr/>
            <p:nvPr/>
          </p:nvSpPr>
          <p:spPr>
            <a:xfrm>
              <a:off x="5547700" y="3779925"/>
              <a:ext cx="68825" cy="68825"/>
            </a:xfrm>
            <a:custGeom>
              <a:avLst/>
              <a:gdLst/>
              <a:ahLst/>
              <a:cxnLst/>
              <a:rect l="l" t="t" r="r" b="b"/>
              <a:pathLst>
                <a:path w="2753" h="2753" fill="none" extrusionOk="0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8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/>
              <a:t>Поставка оборудования в рамках </a:t>
            </a:r>
            <a:r>
              <a:rPr lang="ru-RU" dirty="0" smtClean="0"/>
              <a:t>федерального проекта «ЦОС»</a:t>
            </a:r>
            <a:endParaRPr dirty="0"/>
          </a:p>
        </p:txBody>
      </p:sp>
      <p:sp>
        <p:nvSpPr>
          <p:cNvPr id="270" name="Google Shape;270;p18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grpSp>
        <p:nvGrpSpPr>
          <p:cNvPr id="271" name="Google Shape;271;p18"/>
          <p:cNvGrpSpPr/>
          <p:nvPr/>
        </p:nvGrpSpPr>
        <p:grpSpPr>
          <a:xfrm>
            <a:off x="312466" y="587260"/>
            <a:ext cx="309022" cy="376837"/>
            <a:chOff x="596350" y="929175"/>
            <a:chExt cx="407950" cy="497475"/>
          </a:xfrm>
        </p:grpSpPr>
        <p:sp>
          <p:nvSpPr>
            <p:cNvPr id="272" name="Google Shape;272;p18"/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18"/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8"/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8"/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8"/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8"/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8"/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20" name="Объект 3">
            <a:extLst>
              <a:ext uri="{FF2B5EF4-FFF2-40B4-BE49-F238E27FC236}">
                <a16:creationId xmlns:a16="http://schemas.microsoft.com/office/drawing/2014/main" id="{F73A6AC6-7A82-B340-9DC8-8954CD9B86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7411271"/>
              </p:ext>
            </p:extLst>
          </p:nvPr>
        </p:nvGraphicFramePr>
        <p:xfrm>
          <a:off x="150189" y="1323554"/>
          <a:ext cx="4867469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525">
                  <a:extLst>
                    <a:ext uri="{9D8B030D-6E8A-4147-A177-3AD203B41FA5}">
                      <a16:colId xmlns:a16="http://schemas.microsoft.com/office/drawing/2014/main" val="3636935899"/>
                    </a:ext>
                  </a:extLst>
                </a:gridCol>
                <a:gridCol w="2706046">
                  <a:extLst>
                    <a:ext uri="{9D8B030D-6E8A-4147-A177-3AD203B41FA5}">
                      <a16:colId xmlns:a16="http://schemas.microsoft.com/office/drawing/2014/main" val="4257524887"/>
                    </a:ext>
                  </a:extLst>
                </a:gridCol>
                <a:gridCol w="1300898">
                  <a:extLst>
                    <a:ext uri="{9D8B030D-6E8A-4147-A177-3AD203B41FA5}">
                      <a16:colId xmlns:a16="http://schemas.microsoft.com/office/drawing/2014/main" val="336688630"/>
                    </a:ext>
                  </a:extLst>
                </a:gridCol>
              </a:tblGrid>
              <a:tr h="240396">
                <a:tc>
                  <a:txBody>
                    <a:bodyPr/>
                    <a:lstStyle/>
                    <a:p>
                      <a:r>
                        <a:rPr lang="ru-RU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Наименование 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Номер комплекта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306218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"СОШ п. </a:t>
                      </a:r>
                      <a:r>
                        <a:rPr lang="ru-RU" sz="1200" dirty="0" err="1"/>
                        <a:t>Корнево</a:t>
                      </a:r>
                      <a:r>
                        <a:rPr lang="ru-RU" sz="1200" dirty="0"/>
                        <a:t>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6533061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ООШ п. Приморье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589116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"Маршальская СОШ"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1532715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"СОШ № 4 п. Добровольск"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559791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"СОШ п. Нивенское"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467637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"Саранская СОШ"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635894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</a:t>
                      </a:r>
                      <a:r>
                        <a:rPr lang="ru-RU" sz="1200" dirty="0" err="1"/>
                        <a:t>Яблоневская</a:t>
                      </a:r>
                      <a:r>
                        <a:rPr lang="ru-RU" sz="1200" dirty="0"/>
                        <a:t> ООШ"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5910955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"Орловская ООШ"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805424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СОШ им. </a:t>
                      </a:r>
                      <a:r>
                        <a:rPr lang="ru-RU" sz="1200" dirty="0" err="1"/>
                        <a:t>А.Антошечкина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086132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Побединская СОШ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7536296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"</a:t>
                      </a:r>
                      <a:r>
                        <a:rPr lang="ru-RU" sz="1200" dirty="0" err="1"/>
                        <a:t>Прохладненская</a:t>
                      </a:r>
                      <a:r>
                        <a:rPr lang="ru-RU" sz="1200" dirty="0"/>
                        <a:t> ООШ"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7878934"/>
                  </a:ext>
                </a:extLst>
              </a:tr>
              <a:tr h="2403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МБОУ ООШ №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2284441"/>
                  </a:ext>
                </a:extLst>
              </a:tr>
            </a:tbl>
          </a:graphicData>
        </a:graphic>
      </p:graphicFrame>
      <p:sp>
        <p:nvSpPr>
          <p:cNvPr id="21" name="Google Shape;237;p16"/>
          <p:cNvSpPr txBox="1">
            <a:spLocks noGrp="1"/>
          </p:cNvSpPr>
          <p:nvPr>
            <p:ph type="body" idx="1"/>
          </p:nvPr>
        </p:nvSpPr>
        <p:spPr>
          <a:xfrm>
            <a:off x="5175314" y="1355460"/>
            <a:ext cx="3924674" cy="314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600" b="1" dirty="0"/>
              <a:t>Комплект 1</a:t>
            </a:r>
            <a:r>
              <a:rPr lang="ru-RU" sz="1600" dirty="0"/>
              <a:t>: многофункциональное устройство – 1 шт.; ноутбук для управленческого персонала – 6 шт.; ноутбук педагога – 2 шт.; интерактивный комплекс (интерактивная панель с вычислительным блоком и мобильным креплением) – 2 шт.; ноутбук мобильного класса- 30 шт.</a:t>
            </a:r>
          </a:p>
          <a:p>
            <a:r>
              <a:rPr lang="ru-RU" sz="1600" b="1" dirty="0"/>
              <a:t>Комплект 2</a:t>
            </a:r>
            <a:r>
              <a:rPr lang="ru-RU" sz="1600" dirty="0"/>
              <a:t>: 15 ноутбуков, 1 МФУ; сервер; 3 интерактивные доски, 3 ноутбука и 3 </a:t>
            </a:r>
            <a:r>
              <a:rPr lang="en-US" sz="1600" dirty="0"/>
              <a:t>IP- </a:t>
            </a:r>
            <a:r>
              <a:rPr lang="ru-RU" sz="1600" dirty="0" smtClean="0"/>
              <a:t>камеры.</a:t>
            </a:r>
            <a:endParaRPr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9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/>
              <a:t>Повышение </a:t>
            </a:r>
            <a:r>
              <a:rPr lang="ru-RU" dirty="0" smtClean="0"/>
              <a:t>квалификации </a:t>
            </a:r>
            <a:endParaRPr dirty="0"/>
          </a:p>
        </p:txBody>
      </p:sp>
      <p:sp>
        <p:nvSpPr>
          <p:cNvPr id="287" name="Google Shape;287;p19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grpSp>
        <p:nvGrpSpPr>
          <p:cNvPr id="288" name="Google Shape;288;p19"/>
          <p:cNvGrpSpPr/>
          <p:nvPr/>
        </p:nvGrpSpPr>
        <p:grpSpPr>
          <a:xfrm>
            <a:off x="312466" y="587260"/>
            <a:ext cx="309022" cy="376837"/>
            <a:chOff x="596350" y="929175"/>
            <a:chExt cx="407950" cy="497475"/>
          </a:xfrm>
        </p:grpSpPr>
        <p:sp>
          <p:nvSpPr>
            <p:cNvPr id="289" name="Google Shape;289;p19"/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19"/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19"/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9"/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9"/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19"/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19"/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70687" y="1355834"/>
            <a:ext cx="8773615" cy="2899142"/>
          </a:xfrm>
        </p:spPr>
        <p:txBody>
          <a:bodyPr/>
          <a:lstStyle/>
          <a:p>
            <a:pPr fontAlgn="t"/>
            <a:r>
              <a:rPr lang="ru-RU" b="1" dirty="0">
                <a:solidFill>
                  <a:srgbClr val="C00000"/>
                </a:solidFill>
              </a:rPr>
              <a:t>МБОУ "СОШ п. Нивенское</a:t>
            </a:r>
            <a:r>
              <a:rPr lang="ru-RU" b="1" dirty="0" smtClean="0">
                <a:solidFill>
                  <a:srgbClr val="C00000"/>
                </a:solidFill>
              </a:rPr>
              <a:t>»:</a:t>
            </a:r>
            <a:r>
              <a:rPr lang="ru-RU" dirty="0" smtClean="0"/>
              <a:t> </a:t>
            </a:r>
          </a:p>
          <a:p>
            <a:pPr marL="114300" indent="0" fontAlgn="t">
              <a:buNone/>
            </a:pPr>
            <a:r>
              <a:rPr lang="ru-RU" dirty="0"/>
              <a:t> </a:t>
            </a:r>
            <a:r>
              <a:rPr lang="ru-RU" dirty="0" smtClean="0"/>
              <a:t>       1) </a:t>
            </a:r>
            <a:r>
              <a:rPr lang="ru-RU" dirty="0" smtClean="0"/>
              <a:t>в </a:t>
            </a:r>
            <a:r>
              <a:rPr lang="ru-RU" dirty="0" err="1"/>
              <a:t>РАНХиГС</a:t>
            </a:r>
            <a:r>
              <a:rPr lang="ru-RU" dirty="0"/>
              <a:t> </a:t>
            </a:r>
            <a:endParaRPr lang="ru-RU" dirty="0" smtClean="0"/>
          </a:p>
          <a:p>
            <a:pPr marL="114300" indent="0" fontAlgn="t">
              <a:buNone/>
            </a:pPr>
            <a:r>
              <a:rPr lang="ru-RU" dirty="0"/>
              <a:t> </a:t>
            </a:r>
            <a:r>
              <a:rPr lang="ru-RU" dirty="0" smtClean="0"/>
              <a:t>            -  </a:t>
            </a:r>
            <a:r>
              <a:rPr lang="ru-RU" dirty="0" smtClean="0"/>
              <a:t>по </a:t>
            </a:r>
            <a:r>
              <a:rPr lang="ru-RU" dirty="0"/>
              <a:t>курсу «Введение в цифровую трансформацию</a:t>
            </a:r>
            <a:r>
              <a:rPr lang="ru-RU" dirty="0" smtClean="0"/>
              <a:t>» </a:t>
            </a:r>
            <a:r>
              <a:rPr lang="ru-RU" i="1" dirty="0" smtClean="0">
                <a:solidFill>
                  <a:srgbClr val="C00000"/>
                </a:solidFill>
              </a:rPr>
              <a:t>(директор)</a:t>
            </a:r>
            <a:r>
              <a:rPr lang="ru-RU" dirty="0" smtClean="0"/>
              <a:t>, </a:t>
            </a:r>
          </a:p>
          <a:p>
            <a:pPr marL="114300" indent="0" fontAlgn="t">
              <a:buNone/>
            </a:pPr>
            <a:r>
              <a:rPr lang="ru-RU" dirty="0"/>
              <a:t> </a:t>
            </a:r>
            <a:r>
              <a:rPr lang="ru-RU" dirty="0" smtClean="0"/>
              <a:t>             - по курсу </a:t>
            </a:r>
            <a:r>
              <a:rPr lang="ru-RU" dirty="0" smtClean="0"/>
              <a:t>«</a:t>
            </a:r>
            <a:r>
              <a:rPr lang="ru-RU" dirty="0"/>
              <a:t>Модель управления развитием школы в контексте цифровой трансформации</a:t>
            </a:r>
            <a:r>
              <a:rPr lang="ru-RU" dirty="0" smtClean="0"/>
              <a:t>» </a:t>
            </a:r>
            <a:r>
              <a:rPr lang="ru-RU" i="1" dirty="0" smtClean="0">
                <a:solidFill>
                  <a:srgbClr val="C00000"/>
                </a:solidFill>
              </a:rPr>
              <a:t>(директор)</a:t>
            </a:r>
            <a:r>
              <a:rPr lang="ru-RU" dirty="0"/>
              <a:t>;</a:t>
            </a:r>
            <a:endParaRPr lang="ru-RU" dirty="0" smtClean="0"/>
          </a:p>
          <a:p>
            <a:pPr marL="114300" indent="0" fontAlgn="t">
              <a:buNone/>
            </a:pPr>
            <a:r>
              <a:rPr lang="ru-RU" dirty="0" smtClean="0"/>
              <a:t>        2) </a:t>
            </a:r>
            <a:r>
              <a:rPr lang="ru-RU" dirty="0" smtClean="0"/>
              <a:t>в </a:t>
            </a:r>
            <a:r>
              <a:rPr lang="ru-RU" dirty="0"/>
              <a:t>КОИРО по программе «Цифровая образовательная среда: практические аспекты реализации проекта в образовательной организации</a:t>
            </a:r>
            <a:r>
              <a:rPr lang="ru-RU" dirty="0" smtClean="0"/>
              <a:t>» </a:t>
            </a:r>
            <a:r>
              <a:rPr lang="ru-RU" i="1" dirty="0" smtClean="0">
                <a:solidFill>
                  <a:srgbClr val="C00000"/>
                </a:solidFill>
              </a:rPr>
              <a:t>(учитель информатики)</a:t>
            </a:r>
            <a:r>
              <a:rPr lang="ru-RU" dirty="0" smtClean="0"/>
              <a:t>.</a:t>
            </a:r>
            <a:endParaRPr lang="ru-RU" dirty="0"/>
          </a:p>
          <a:p>
            <a:pPr fontAlgn="t"/>
            <a:r>
              <a:rPr lang="ru-RU" b="1" dirty="0">
                <a:solidFill>
                  <a:srgbClr val="C00000"/>
                </a:solidFill>
              </a:rPr>
              <a:t>МБОУ "Саранская СОШ» </a:t>
            </a:r>
            <a:r>
              <a:rPr lang="ru-RU" dirty="0"/>
              <a:t>− </a:t>
            </a:r>
            <a:r>
              <a:rPr lang="ru-RU" dirty="0" smtClean="0"/>
              <a:t>в </a:t>
            </a:r>
            <a:r>
              <a:rPr lang="ru-RU" dirty="0" err="1"/>
              <a:t>РАНХиГС</a:t>
            </a:r>
            <a:r>
              <a:rPr lang="ru-RU" dirty="0"/>
              <a:t> по курсу «Модель управления развитием школы в контексте цифровой трансформации</a:t>
            </a:r>
            <a:r>
              <a:rPr lang="ru-RU" dirty="0" smtClean="0"/>
              <a:t>» </a:t>
            </a:r>
            <a:r>
              <a:rPr lang="ru-RU" dirty="0" smtClean="0">
                <a:solidFill>
                  <a:srgbClr val="C00000"/>
                </a:solidFill>
              </a:rPr>
              <a:t>(директор)</a:t>
            </a:r>
            <a:r>
              <a:rPr lang="ru-RU" dirty="0" smtClean="0"/>
              <a:t>.</a:t>
            </a:r>
            <a:endParaRPr lang="ru-RU" dirty="0"/>
          </a:p>
          <a:p>
            <a:pPr fontAlgn="t"/>
            <a:r>
              <a:rPr lang="ru-RU" b="1" dirty="0">
                <a:solidFill>
                  <a:srgbClr val="C00000"/>
                </a:solidFill>
              </a:rPr>
              <a:t>МБОУ "Орловская ООШ» </a:t>
            </a:r>
            <a:r>
              <a:rPr lang="ru-RU" dirty="0"/>
              <a:t>− </a:t>
            </a:r>
            <a:r>
              <a:rPr lang="ru-RU" dirty="0" smtClean="0"/>
              <a:t>в </a:t>
            </a:r>
            <a:r>
              <a:rPr lang="ru-RU" dirty="0"/>
              <a:t>КОИРО по </a:t>
            </a:r>
            <a:r>
              <a:rPr lang="ru-RU" dirty="0" smtClean="0"/>
              <a:t>информатике </a:t>
            </a:r>
            <a:r>
              <a:rPr lang="ru-RU" i="1" dirty="0" smtClean="0">
                <a:solidFill>
                  <a:srgbClr val="C00000"/>
                </a:solidFill>
              </a:rPr>
              <a:t>(учитель)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9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/>
              <a:t>Участие в проектах</a:t>
            </a:r>
            <a:endParaRPr dirty="0"/>
          </a:p>
        </p:txBody>
      </p:sp>
      <p:sp>
        <p:nvSpPr>
          <p:cNvPr id="287" name="Google Shape;287;p19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grpSp>
        <p:nvGrpSpPr>
          <p:cNvPr id="288" name="Google Shape;288;p19"/>
          <p:cNvGrpSpPr/>
          <p:nvPr/>
        </p:nvGrpSpPr>
        <p:grpSpPr>
          <a:xfrm>
            <a:off x="312466" y="587260"/>
            <a:ext cx="309022" cy="376837"/>
            <a:chOff x="596350" y="929175"/>
            <a:chExt cx="407950" cy="497475"/>
          </a:xfrm>
        </p:grpSpPr>
        <p:sp>
          <p:nvSpPr>
            <p:cNvPr id="289" name="Google Shape;289;p19"/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19"/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19"/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9"/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9"/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19"/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19"/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70688" y="1545076"/>
            <a:ext cx="8412480" cy="27099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«</a:t>
            </a:r>
            <a:r>
              <a:rPr lang="ru-RU" b="1" dirty="0" err="1">
                <a:solidFill>
                  <a:srgbClr val="C00000"/>
                </a:solidFill>
              </a:rPr>
              <a:t>Кодвардс</a:t>
            </a:r>
            <a:r>
              <a:rPr lang="ru-RU" b="1" dirty="0">
                <a:solidFill>
                  <a:srgbClr val="C00000"/>
                </a:solidFill>
              </a:rPr>
              <a:t>» </a:t>
            </a:r>
            <a:r>
              <a:rPr lang="ru-RU" i="1" dirty="0"/>
              <a:t>(изучение программирования в начальной школе на платформе «</a:t>
            </a:r>
            <a:r>
              <a:rPr lang="ru-RU" i="1" dirty="0" err="1"/>
              <a:t>Кодварс</a:t>
            </a:r>
            <a:r>
              <a:rPr lang="ru-RU" i="1" dirty="0" smtClean="0"/>
              <a:t>»)</a:t>
            </a:r>
            <a:r>
              <a:rPr lang="ru-RU" dirty="0" smtClean="0"/>
              <a:t> - </a:t>
            </a:r>
            <a:r>
              <a:rPr lang="ru-RU" b="1" dirty="0" smtClean="0">
                <a:solidFill>
                  <a:schemeClr val="tx1"/>
                </a:solidFill>
              </a:rPr>
              <a:t>МБОУ «СОШ </a:t>
            </a:r>
            <a:r>
              <a:rPr lang="ru-RU" b="1" dirty="0">
                <a:solidFill>
                  <a:schemeClr val="tx1"/>
                </a:solidFill>
              </a:rPr>
              <a:t>№ 4 п. </a:t>
            </a:r>
            <a:r>
              <a:rPr lang="ru-RU" b="1" dirty="0" smtClean="0">
                <a:solidFill>
                  <a:schemeClr val="tx1"/>
                </a:solidFill>
              </a:rPr>
              <a:t>Добровольск»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</a:p>
          <a:p>
            <a:pPr marL="11430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</a:rPr>
              <a:t>Яндекс.Учебник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по предмету «Информатика» 7 </a:t>
            </a:r>
            <a:r>
              <a:rPr lang="ru-RU" b="1" dirty="0" err="1">
                <a:solidFill>
                  <a:srgbClr val="C00000"/>
                </a:solidFill>
              </a:rPr>
              <a:t>кл</a:t>
            </a:r>
            <a:r>
              <a:rPr lang="ru-RU" b="1" dirty="0" smtClean="0">
                <a:solidFill>
                  <a:srgbClr val="C00000"/>
                </a:solidFill>
              </a:rPr>
              <a:t>.»</a:t>
            </a:r>
            <a:r>
              <a:rPr lang="ru-RU" dirty="0" smtClean="0"/>
              <a:t> - </a:t>
            </a:r>
            <a:r>
              <a:rPr lang="ru-RU" b="1" dirty="0" smtClean="0">
                <a:solidFill>
                  <a:schemeClr val="tx1"/>
                </a:solidFill>
              </a:rPr>
              <a:t>ООШ </a:t>
            </a:r>
            <a:r>
              <a:rPr lang="ru-RU" b="1" dirty="0">
                <a:solidFill>
                  <a:schemeClr val="tx1"/>
                </a:solidFill>
              </a:rPr>
              <a:t>п. </a:t>
            </a:r>
            <a:r>
              <a:rPr lang="ru-RU" b="1" dirty="0" smtClean="0">
                <a:solidFill>
                  <a:schemeClr val="tx1"/>
                </a:solidFill>
              </a:rPr>
              <a:t>Приморье;</a:t>
            </a:r>
          </a:p>
          <a:p>
            <a:pPr marL="114300" indent="0"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C00000"/>
                </a:solidFill>
              </a:rPr>
              <a:t>Внедрение информационно-коммуникационной платформы «</a:t>
            </a:r>
            <a:r>
              <a:rPr lang="ru-RU" b="1" dirty="0" err="1" smtClean="0">
                <a:solidFill>
                  <a:srgbClr val="C00000"/>
                </a:solidFill>
              </a:rPr>
              <a:t>Сферум</a:t>
            </a:r>
            <a:r>
              <a:rPr lang="ru-RU" b="1" dirty="0" smtClean="0">
                <a:solidFill>
                  <a:srgbClr val="C00000"/>
                </a:solidFill>
              </a:rPr>
              <a:t>»  </a:t>
            </a:r>
            <a:r>
              <a:rPr lang="ru-RU" dirty="0" smtClean="0"/>
              <a:t>-  до 01.06.2021 будут подключены все школы.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678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263248"/>
      </a:dk1>
      <a:lt1>
        <a:srgbClr val="FFFFFF"/>
      </a:lt1>
      <a:dk2>
        <a:srgbClr val="434343"/>
      </a:dk2>
      <a:lt2>
        <a:srgbClr val="E0E4E9"/>
      </a:lt2>
      <a:accent1>
        <a:srgbClr val="3F5378"/>
      </a:accent1>
      <a:accent2>
        <a:srgbClr val="263248"/>
      </a:accent2>
      <a:accent3>
        <a:srgbClr val="92A8C8"/>
      </a:accent3>
      <a:accent4>
        <a:srgbClr val="C7D3E6"/>
      </a:accent4>
      <a:accent5>
        <a:srgbClr val="FF9800"/>
      </a:accent5>
      <a:accent6>
        <a:srgbClr val="D26F00"/>
      </a:accent6>
      <a:hlink>
        <a:srgbClr val="3F5378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448</Words>
  <Application>Microsoft Office PowerPoint</Application>
  <PresentationFormat>Экран (16:9)</PresentationFormat>
  <Paragraphs>103</Paragraphs>
  <Slides>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Roboto Condensed</vt:lpstr>
      <vt:lpstr>Roboto Condensed Light</vt:lpstr>
      <vt:lpstr>Arial</vt:lpstr>
      <vt:lpstr>Arvo</vt:lpstr>
      <vt:lpstr>Salerio template</vt:lpstr>
      <vt:lpstr>Проект 500+ Участие в федеральном проекте «ЦОС»</vt:lpstr>
      <vt:lpstr>Участие в федеральном проекте «Цифровая образовательная среда»</vt:lpstr>
      <vt:lpstr>Поставка оборудования в рамках федерального проекта «ЦОС»</vt:lpstr>
      <vt:lpstr>Повышение квалификации </vt:lpstr>
      <vt:lpstr>Участие в проектах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dc:creator>Администратор</dc:creator>
  <cp:lastModifiedBy>Пользователь Windows</cp:lastModifiedBy>
  <cp:revision>13</cp:revision>
  <dcterms:modified xsi:type="dcterms:W3CDTF">2021-02-26T10:36:14Z</dcterms:modified>
</cp:coreProperties>
</file>