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65" r:id="rId2"/>
    <p:sldId id="261" r:id="rId3"/>
    <p:sldId id="267" r:id="rId4"/>
    <p:sldId id="257" r:id="rId5"/>
    <p:sldId id="258" r:id="rId6"/>
    <p:sldId id="259" r:id="rId7"/>
    <p:sldId id="262" r:id="rId8"/>
    <p:sldId id="26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wnloads\&#1058;&#1040;&#1041;&#1051;.%20&#1055;&#1054;%20&#1055;&#1056;&#1045;&#1044;&#1052;.%20%20%20&#1055;&#1054;%20&#1064;&#1050;&#1054;&#1051;&#1040;&#1052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wnloads\&#1058;&#1040;&#1041;&#1051;.%20&#1055;&#1054;%20&#1055;&#1056;&#1045;&#1044;&#1052;.%20%20%20&#1055;&#1054;%20&#1064;&#1050;&#1054;&#1051;&#1040;&#105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!!!&#1056;&#1040;&#1041;&#1054;&#1058;&#1040;\&#1052;&#1054;&#1053;&#1048;&#1058;&#1054;&#1056;&#1048;&#1053;&#1043;\2020\&#1052;&#1054;_9\!&#1059;&#1088;&#1086;&#1074;&#1085;&#1080;_&#1087;&#1088;&#1077;&#1076;&#1074;&#1072;&#1088;&#1080;&#1090;&#1077;&#1083;&#1100;&#1085;&#1099;&#1077;%20&#1088;&#1077;&#1079;&#1091;&#1083;&#1100;&#1090;&#1072;&#1090;&#1099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3134108875131867E-2"/>
          <c:y val="1.2421621135550809E-2"/>
          <c:w val="0.93938057139755859"/>
          <c:h val="0.60423566605724999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'По школам + предметам'!$A$22</c:f>
              <c:strCache>
                <c:ptCount val="1"/>
                <c:pt idx="0">
                  <c:v>МБОУ "СОШ 
п. Корнево"  (Багратионовский ГО)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предметам'!$D$22</c:f>
              <c:numCache>
                <c:formatCode>0.0%</c:formatCode>
                <c:ptCount val="1"/>
                <c:pt idx="0">
                  <c:v>0.82352941176470584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02-44A1-8F35-37B7624C06A9}"/>
            </c:ext>
          </c:extLst>
        </c:ser>
        <c:ser>
          <c:idx val="0"/>
          <c:order val="1"/>
          <c:tx>
            <c:strRef>
              <c:f>'По школам + предметам'!$A$23</c:f>
              <c:strCache>
                <c:ptCount val="1"/>
                <c:pt idx="0">
                  <c:v>МБОУ "ООШ 
п. Приморье" (Светлогорский ГО)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предметам'!$D$23</c:f>
              <c:numCache>
                <c:formatCode>0.0%</c:formatCode>
                <c:ptCount val="1"/>
                <c:pt idx="0">
                  <c:v>0.72727272727272729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02-44A1-8F35-37B7624C06A9}"/>
            </c:ext>
          </c:extLst>
        </c:ser>
        <c:ser>
          <c:idx val="1"/>
          <c:order val="2"/>
          <c:tx>
            <c:strRef>
              <c:f>'По школам + предметам'!$A$24</c:f>
              <c:strCache>
                <c:ptCount val="1"/>
                <c:pt idx="0">
                  <c:v>МБОУ "Маршальская СОШ" (Гурьевский ГО)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предметам'!$D$24</c:f>
              <c:numCache>
                <c:formatCode>0.0%</c:formatCode>
                <c:ptCount val="1"/>
                <c:pt idx="0">
                  <c:v>0.88888888888888884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02-44A1-8F35-37B7624C06A9}"/>
            </c:ext>
          </c:extLst>
        </c:ser>
        <c:ser>
          <c:idx val="3"/>
          <c:order val="3"/>
          <c:tx>
            <c:strRef>
              <c:f>'По школам + предметам'!$A$25</c:f>
              <c:strCache>
                <c:ptCount val="1"/>
                <c:pt idx="0">
                  <c:v>МБОУ "СОШ № 4 
п. Добровольск" (Краснознаменский ГО)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предметам'!$D$25</c:f>
              <c:numCache>
                <c:formatCode>0.0%</c:formatCode>
                <c:ptCount val="1"/>
                <c:pt idx="0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A02-44A1-8F35-37B7624C06A9}"/>
            </c:ext>
          </c:extLst>
        </c:ser>
        <c:ser>
          <c:idx val="4"/>
          <c:order val="4"/>
          <c:tx>
            <c:strRef>
              <c:f>'По школам + предметам'!$A$26</c:f>
              <c:strCache>
                <c:ptCount val="1"/>
                <c:pt idx="0">
                  <c:v>МБОУ "СОШ 
п. Нивенское" (Багратионовский ГО) 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предметам'!$D$26</c:f>
              <c:numCache>
                <c:formatCode>0.0%</c:formatCode>
                <c:ptCount val="1"/>
                <c:pt idx="0">
                  <c:v>0.86206896551724133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A02-44A1-8F35-37B7624C06A9}"/>
            </c:ext>
          </c:extLst>
        </c:ser>
        <c:ser>
          <c:idx val="5"/>
          <c:order val="5"/>
          <c:tx>
            <c:strRef>
              <c:f>'По школам + предметам'!$A$27</c:f>
              <c:strCache>
                <c:ptCount val="1"/>
                <c:pt idx="0">
                  <c:v>МБОУ "Саранская ООШ" (Полесский ГО)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предметам'!$D$27</c:f>
              <c:numCache>
                <c:formatCode>0.0%</c:formatCode>
                <c:ptCount val="1"/>
                <c:pt idx="0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A02-44A1-8F35-37B7624C06A9}"/>
            </c:ext>
          </c:extLst>
        </c:ser>
        <c:ser>
          <c:idx val="6"/>
          <c:order val="6"/>
          <c:tx>
            <c:strRef>
              <c:f>'По школам + предметам'!$A$28</c:f>
              <c:strCache>
                <c:ptCount val="1"/>
                <c:pt idx="0">
                  <c:v>МБОУ "Яблоневская ООШ" (Гурьевский ГО)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предметам'!$D$28</c:f>
              <c:numCache>
                <c:formatCode>0.0%</c:formatCode>
                <c:ptCount val="1"/>
                <c:pt idx="0">
                  <c:v>0.76190476190476186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A02-44A1-8F35-37B7624C06A9}"/>
            </c:ext>
          </c:extLst>
        </c:ser>
        <c:ser>
          <c:idx val="7"/>
          <c:order val="7"/>
          <c:tx>
            <c:strRef>
              <c:f>'По школам + предметам'!$A$29</c:f>
              <c:strCache>
                <c:ptCount val="1"/>
                <c:pt idx="0">
                  <c:v>МБОУ "Орловская ООШ" (Гурьевский ГО)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предметам'!$D$29</c:f>
              <c:numCache>
                <c:formatCode>0.0%</c:formatCode>
                <c:ptCount val="1"/>
                <c:pt idx="0">
                  <c:v>0.58823529411764708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6A02-44A1-8F35-37B7624C06A9}"/>
            </c:ext>
          </c:extLst>
        </c:ser>
        <c:ser>
          <c:idx val="8"/>
          <c:order val="8"/>
          <c:tx>
            <c:strRef>
              <c:f>'По школам + предметам'!$A$30</c:f>
              <c:strCache>
                <c:ptCount val="1"/>
                <c:pt idx="0">
                  <c:v>МБОУ "СОШ" 
им. А. Антошечкина" (Багратионовский ГО)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предметам'!$D$30</c:f>
              <c:numCache>
                <c:formatCode>0.0%</c:formatCode>
                <c:ptCount val="1"/>
                <c:pt idx="0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A02-44A1-8F35-37B7624C06A9}"/>
            </c:ext>
          </c:extLst>
        </c:ser>
        <c:ser>
          <c:idx val="9"/>
          <c:order val="9"/>
          <c:tx>
            <c:strRef>
              <c:f>'По школам + предметам'!$A$31</c:f>
              <c:strCache>
                <c:ptCount val="1"/>
                <c:pt idx="0">
                  <c:v>МАОУ "Побединская СОШ" (Нестеровский ГО)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предметам'!$D$31</c:f>
              <c:numCache>
                <c:formatCode>0.0%</c:formatCode>
                <c:ptCount val="1"/>
                <c:pt idx="0">
                  <c:v>0.55555555555555558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6A02-44A1-8F35-37B7624C06A9}"/>
            </c:ext>
          </c:extLst>
        </c:ser>
        <c:ser>
          <c:idx val="10"/>
          <c:order val="10"/>
          <c:tx>
            <c:strRef>
              <c:f>'По школам + предметам'!$A$32</c:f>
              <c:strCache>
                <c:ptCount val="1"/>
                <c:pt idx="0">
                  <c:v>МБОУ "Прохладненская ООШ" (Славский ГО)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предметам'!$D$32</c:f>
              <c:numCache>
                <c:formatCode>0.0%</c:formatCode>
                <c:ptCount val="1"/>
                <c:pt idx="0">
                  <c:v>0.61904761904761907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6A02-44A1-8F35-37B7624C06A9}"/>
            </c:ext>
          </c:extLst>
        </c:ser>
        <c:ser>
          <c:idx val="11"/>
          <c:order val="11"/>
          <c:tx>
            <c:strRef>
              <c:f>'По школам + предметам'!$A$33</c:f>
              <c:strCache>
                <c:ptCount val="1"/>
                <c:pt idx="0">
                  <c:v>МБОУ ООШ № 3 (Советский ГО)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'По школам + предметам'!$D$21</c:f>
              <c:strCache>
                <c:ptCount val="1"/>
                <c:pt idx="0">
                  <c:v>Доля педагогов, принимающих участие в консультациях "Час предмета"</c:v>
                </c:pt>
              </c:strCache>
            </c:strRef>
          </c:cat>
          <c:val>
            <c:numRef>
              <c:f>'По школам + предметам'!$D$33</c:f>
              <c:numCache>
                <c:formatCode>0.0%</c:formatCode>
                <c:ptCount val="1"/>
                <c:pt idx="0">
                  <c:v>0.72727272727272729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6A02-44A1-8F35-37B7624C06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7830688"/>
        <c:axId val="257827328"/>
      </c:barChart>
      <c:catAx>
        <c:axId val="257830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7827328"/>
        <c:crosses val="autoZero"/>
        <c:auto val="1"/>
        <c:lblAlgn val="ctr"/>
        <c:lblOffset val="100"/>
        <c:noMultiLvlLbl val="0"/>
      </c:catAx>
      <c:valAx>
        <c:axId val="25782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7830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5.4639247061377523E-2"/>
          <c:y val="0.72142858714328761"/>
          <c:w val="0.92468298154287287"/>
          <c:h val="0.278014577599426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Вовлеченность учителей предметников в консульасионный "Час предмета"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6000969624019925E-2"/>
          <c:y val="0.14914613153112946"/>
          <c:w val="0.7825203537455907"/>
          <c:h val="0.7460872198667474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98-465B-9E07-352E8185C46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98-465B-9E07-352E8185C46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198-465B-9E07-352E8185C4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'По школам + предметам'!$A$39:$C$41</c:f>
              <c:strCache>
                <c:ptCount val="3"/>
                <c:pt idx="1">
                  <c:v>Общее число педагогов</c:v>
                </c:pt>
                <c:pt idx="2">
                  <c:v>Число участников</c:v>
                </c:pt>
              </c:strCache>
            </c:strRef>
          </c:cat>
          <c:val>
            <c:numRef>
              <c:f>'По школам + предметам'!$A$42:$C$42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198-465B-9E07-352E8185C465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198-465B-9E07-352E8185C46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E198-465B-9E07-352E8185C46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E198-465B-9E07-352E8185C465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E198-465B-9E07-352E8185C46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7109144542772861"/>
                  <c:y val="-0.28021015761821372"/>
                </c:manualLayout>
              </c:layout>
              <c:tx>
                <c:rich>
                  <a:bodyPr/>
                  <a:lstStyle/>
                  <a:p>
                    <a:fld id="{65724ECE-2345-4AFD-94B4-29ED3D0338B2}" type="VALUE">
                      <a:rPr lang="ru-RU" sz="2000">
                        <a:solidFill>
                          <a:sysClr val="windowText" lastClr="000000"/>
                        </a:solidFill>
                      </a:rPr>
                      <a:pPr/>
                      <a:t>[ЗНАЧЕНИЕ]</a:t>
                    </a:fld>
                    <a:r>
                      <a:rPr lang="ru-RU" sz="2000" baseline="0">
                        <a:solidFill>
                          <a:sysClr val="windowText" lastClr="000000"/>
                        </a:solidFill>
                      </a:rPr>
                      <a:t> педагогов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E198-465B-9E07-352E8185C465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5339233038348085"/>
                  <c:y val="-0.20315236427320493"/>
                </c:manualLayout>
              </c:layout>
              <c:tx>
                <c:rich>
                  <a:bodyPr/>
                  <a:lstStyle/>
                  <a:p>
                    <a:fld id="{5994BD7F-5F91-4312-91E4-1420590272F0}" type="VALUE">
                      <a:rPr lang="ru-RU" sz="2000">
                        <a:solidFill>
                          <a:sysClr val="windowText" lastClr="000000"/>
                        </a:solidFill>
                      </a:rPr>
                      <a:pPr/>
                      <a:t>[ЗНАЧЕНИЕ]</a:t>
                    </a:fld>
                    <a:r>
                      <a:rPr lang="ru-RU" sz="2000">
                        <a:solidFill>
                          <a:sysClr val="windowText" lastClr="000000"/>
                        </a:solidFill>
                      </a:rPr>
                      <a:t> педагогов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E198-465B-9E07-352E8185C465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'По школам + предметам'!$A$39:$C$41</c:f>
              <c:strCache>
                <c:ptCount val="3"/>
                <c:pt idx="1">
                  <c:v>Общее число педагогов</c:v>
                </c:pt>
                <c:pt idx="2">
                  <c:v>Число участников</c:v>
                </c:pt>
              </c:strCache>
            </c:strRef>
          </c:cat>
          <c:val>
            <c:numRef>
              <c:f>'По школам + предметам'!$A$43:$C$43</c:f>
              <c:numCache>
                <c:formatCode>General</c:formatCode>
                <c:ptCount val="3"/>
                <c:pt idx="0">
                  <c:v>0</c:v>
                </c:pt>
                <c:pt idx="1">
                  <c:v>248</c:v>
                </c:pt>
                <c:pt idx="2">
                  <c:v>186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E198-465B-9E07-352E8185C465}"/>
            </c:ext>
          </c:extLst>
        </c:ser>
        <c:ser>
          <c:idx val="2"/>
          <c:order val="2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E198-465B-9E07-352E8185C46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E198-465B-9E07-352E8185C46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E198-465B-9E07-352E8185C465}"/>
              </c:ext>
            </c:extLst>
          </c:dPt>
          <c:dLbls>
            <c:dLbl>
              <c:idx val="1"/>
              <c:layout>
                <c:manualLayout>
                  <c:x val="0.10029498525073732"/>
                  <c:y val="-0.12259194395796848"/>
                </c:manualLayout>
              </c:layout>
              <c:tx>
                <c:rich>
                  <a:bodyPr/>
                  <a:lstStyle/>
                  <a:p>
                    <a:fld id="{57AB39F0-585A-44CD-8503-91895A9B2349}" type="VALUE">
                      <a:rPr lang="en-US" sz="2000">
                        <a:solidFill>
                          <a:sysClr val="windowText" lastClr="00000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E198-465B-9E07-352E8185C465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19960668633235"/>
                  <c:y val="-3.5026269702276708E-3"/>
                </c:manualLayout>
              </c:layout>
              <c:tx>
                <c:rich>
                  <a:bodyPr/>
                  <a:lstStyle/>
                  <a:p>
                    <a:fld id="{D226350B-0F9B-4C19-8305-88C8328F2321}" type="VALUE">
                      <a:rPr lang="en-US" sz="2000">
                        <a:solidFill>
                          <a:sysClr val="windowText" lastClr="00000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E198-465B-9E07-352E8185C465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'По школам + предметам'!$A$39:$C$41</c:f>
              <c:strCache>
                <c:ptCount val="3"/>
                <c:pt idx="1">
                  <c:v>Общее число педагогов</c:v>
                </c:pt>
                <c:pt idx="2">
                  <c:v>Число участников</c:v>
                </c:pt>
              </c:strCache>
            </c:strRef>
          </c:cat>
          <c:val>
            <c:numRef>
              <c:f>'По школам + предметам'!$A$44:$C$44</c:f>
              <c:numCache>
                <c:formatCode>0%</c:formatCode>
                <c:ptCount val="3"/>
                <c:pt idx="1">
                  <c:v>1</c:v>
                </c:pt>
                <c:pt idx="2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E198-465B-9E07-352E8185C46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egendEntry>
        <c:idx val="0"/>
        <c:delete val="1"/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1020567731581323"/>
          <c:y val="0.87917689438617741"/>
          <c:w val="0.79164016918267377"/>
          <c:h val="0.11962957059517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Arial" pitchFamily="34" charset="0"/>
                <a:cs typeface="Arial" pitchFamily="34" charset="0"/>
              </a:defRPr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УРОВНИ ФУНКЦИОНАЛЬНОЙ ГРАМОТНОСТИ 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(6 КЛАСС)</a:t>
            </a:r>
          </a:p>
        </c:rich>
      </c:tx>
      <c:layout>
        <c:manualLayout>
          <c:xMode val="edge"/>
          <c:yMode val="edge"/>
          <c:x val="0.20229143560320056"/>
          <c:y val="4.505870599915705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5043285214348232"/>
          <c:y val="0.2787071096040003"/>
          <c:w val="0.78922134733158433"/>
          <c:h val="0.2985731938617163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Math!$L$6</c:f>
              <c:strCache>
                <c:ptCount val="1"/>
                <c:pt idx="0">
                  <c:v>Недостаточный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16,4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8CFB-4525-A09B-83F89188053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Math!$K$7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Math!$L$7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FB-4525-A09B-83F891880539}"/>
            </c:ext>
          </c:extLst>
        </c:ser>
        <c:ser>
          <c:idx val="1"/>
          <c:order val="1"/>
          <c:tx>
            <c:strRef>
              <c:f>Math!$M$6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39,2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CFB-4525-A09B-83F89188053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Math!$K$7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Math!$M$7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CFB-4525-A09B-83F891880539}"/>
            </c:ext>
          </c:extLst>
        </c:ser>
        <c:ser>
          <c:idx val="2"/>
          <c:order val="2"/>
          <c:tx>
            <c:strRef>
              <c:f>Math!$N$6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35,5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CFB-4525-A09B-83F89188053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Math!$K$7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Math!$N$7</c:f>
              <c:numCache>
                <c:formatCode>General</c:formatCode>
                <c:ptCount val="1"/>
                <c:pt idx="0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FB-4525-A09B-83F891880539}"/>
            </c:ext>
          </c:extLst>
        </c:ser>
        <c:ser>
          <c:idx val="3"/>
          <c:order val="3"/>
          <c:tx>
            <c:strRef>
              <c:f>Math!$O$6</c:f>
              <c:strCache>
                <c:ptCount val="1"/>
                <c:pt idx="0">
                  <c:v>Повышенный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8,9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8CFB-4525-A09B-83F89188053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Math!$K$7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Math!$O$7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FB-4525-A09B-83F891880539}"/>
            </c:ext>
          </c:extLst>
        </c:ser>
        <c:ser>
          <c:idx val="4"/>
          <c:order val="4"/>
          <c:tx>
            <c:strRef>
              <c:f>Math!$P$6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666666666666687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CFB-4525-A09B-83F891880539}"/>
                </c:ext>
                <c:ext xmlns:c15="http://schemas.microsoft.com/office/drawing/2012/chart" uri="{CE6537A1-D6FC-4f65-9D91-7224C49458BB}">
                  <c15:layout>
                    <c:manualLayout>
                      <c:w val="2.635331849960806E-2"/>
                      <c:h val="9.2973770165526937E-2"/>
                    </c:manualLayout>
                  </c15:layout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Math!$K$7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Math!$P$7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CFB-4525-A09B-83F891880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58938192"/>
        <c:axId val="192043664"/>
      </c:barChart>
      <c:catAx>
        <c:axId val="2589381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2000" b="1" i="1"/>
            </a:pPr>
            <a:endParaRPr lang="ru-RU"/>
          </a:p>
        </c:txPr>
        <c:crossAx val="192043664"/>
        <c:crosses val="autoZero"/>
        <c:auto val="1"/>
        <c:lblAlgn val="ctr"/>
        <c:lblOffset val="100"/>
        <c:noMultiLvlLbl val="0"/>
      </c:catAx>
      <c:valAx>
        <c:axId val="192043664"/>
        <c:scaling>
          <c:orientation val="minMax"/>
          <c:max val="100"/>
        </c:scaling>
        <c:delete val="0"/>
        <c:axPos val="b"/>
        <c:majorGridlines>
          <c:spPr>
            <a:ln w="25400">
              <a:solidFill>
                <a:schemeClr val="tx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</a:ln>
        </c:spPr>
        <c:txPr>
          <a:bodyPr/>
          <a:lstStyle/>
          <a:p>
            <a:pPr>
              <a:defRPr sz="1800" b="1"/>
            </a:pPr>
            <a:endParaRPr lang="ru-RU"/>
          </a:p>
        </c:txPr>
        <c:crossAx val="258938192"/>
        <c:crosses val="autoZero"/>
        <c:crossBetween val="between"/>
      </c:valAx>
      <c:spPr>
        <a:noFill/>
        <a:ln w="25400"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3.944925634295713E-2"/>
          <c:y val="0.79021256010881857"/>
          <c:w val="0.89228915713696522"/>
          <c:h val="0.1802503017414796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1D331-ECC4-4665-B52E-87FDBFF4EB29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99173-F478-4E80-A7FD-7D27379806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555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Выстроена коммуникация с руководителями ОО с помощью чата и электронной почты, </a:t>
            </a:r>
            <a:r>
              <a:rPr lang="en-US" dirty="0"/>
              <a:t>Microsoft Teams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563EF-80AE-4B2F-AB47-F38A7730B46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772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153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665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58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267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3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644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784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000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067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142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51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659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80A5C54-F991-4AF9-BDD1-7B713082C898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51AFDA9-C32E-46B0-9F22-15EE975BB65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1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D3FE7C-0FC9-4F39-BF62-4CC23CFD1E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 «500+»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0FAC1A-707E-4130-9D65-748023B26A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Сентябрь 2020 – март 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4593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355" y="854015"/>
            <a:ext cx="10058400" cy="888202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 Система взаимодействия со </a:t>
            </a:r>
            <a:r>
              <a:rPr lang="ru-RU" dirty="0" smtClean="0"/>
              <a:t>школами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Группа </a:t>
            </a:r>
            <a:r>
              <a:rPr lang="ru-RU" dirty="0"/>
              <a:t>для руководителей и их заместителей «500+» в </a:t>
            </a:r>
            <a:r>
              <a:rPr lang="en-US" dirty="0"/>
              <a:t>WhatsApp</a:t>
            </a:r>
            <a:r>
              <a:rPr lang="ru-RU" dirty="0"/>
              <a:t>;</a:t>
            </a: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Еженедельные рабочие совещания с руководителями и заместителями школ на платформе </a:t>
            </a:r>
            <a:r>
              <a:rPr lang="en-US" dirty="0"/>
              <a:t>Microsoft Teams</a:t>
            </a:r>
            <a:r>
              <a:rPr lang="ru-RU" dirty="0"/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Выездные встречи с командами руководителей на базе школ;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«Час предмета» - еженедельные консультации  для учителей-предметников и служб </a:t>
            </a:r>
            <a:r>
              <a:rPr lang="ru-RU" dirty="0" smtClean="0"/>
              <a:t>сопровождения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19215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C59F7A-2840-4E5A-A4FD-83F2B2503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4304"/>
            <a:ext cx="10515600" cy="937464"/>
          </a:xfrm>
        </p:spPr>
        <p:txBody>
          <a:bodyPr/>
          <a:lstStyle/>
          <a:p>
            <a:r>
              <a:rPr lang="ru-RU" dirty="0" smtClean="0"/>
              <a:t>«Час предмета»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A8C512-6BDC-45FF-BF4B-43F72AB1C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679"/>
            <a:ext cx="10515600" cy="4322284"/>
          </a:xfrm>
        </p:spPr>
        <p:txBody>
          <a:bodyPr>
            <a:normAutofit fontScale="92500"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dirty="0" smtClean="0"/>
              <a:t> </a:t>
            </a:r>
            <a:r>
              <a:rPr lang="ru-RU" sz="2400" dirty="0" smtClean="0"/>
              <a:t>русский язык, история и обществознание, иностранный язык, математика, физика, информатика, химия, биология, география, начальная школа, служба сопровождения;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/>
              <a:t> регулярно по расписанию и тематическому графику;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/>
              <a:t> различные формы проведения: </a:t>
            </a:r>
            <a:r>
              <a:rPr lang="ru-RU" sz="2400" dirty="0" err="1" smtClean="0"/>
              <a:t>вебинары</a:t>
            </a:r>
            <a:r>
              <a:rPr lang="ru-RU" sz="2400" dirty="0" smtClean="0"/>
              <a:t>, интерактивные лекции,    практикумы по решению задач;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/>
              <a:t> методические материалы;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/>
              <a:t> участие педагогов - практиков с целью обмена опытом: </a:t>
            </a:r>
            <a:r>
              <a:rPr lang="ru-RU" sz="2000" dirty="0" smtClean="0"/>
              <a:t>Крутась Ю.П., учитель математики МБОУ «Классическая школа» </a:t>
            </a:r>
            <a:r>
              <a:rPr lang="ru-RU" sz="2000" dirty="0" err="1" smtClean="0"/>
              <a:t>г.Гурьевска</a:t>
            </a:r>
            <a:r>
              <a:rPr lang="ru-RU" sz="2000" dirty="0" smtClean="0"/>
              <a:t>, Ткаченко В.И., доцент БФУ им. </a:t>
            </a:r>
            <a:r>
              <a:rPr lang="ru-RU" sz="2000" dirty="0" err="1" smtClean="0"/>
              <a:t>И.Канта</a:t>
            </a:r>
            <a:r>
              <a:rPr lang="ru-RU" sz="2000" dirty="0" smtClean="0"/>
              <a:t>, Гаркуша С.С., учитель английского языка МАОУ лицей №49, Тарасова О.В., учитель английского языка МАОУ СОШ №46, Добронравова Т.П., учитель </a:t>
            </a:r>
            <a:r>
              <a:rPr lang="ru-RU" sz="2000" dirty="0"/>
              <a:t>английского языка </a:t>
            </a:r>
            <a:r>
              <a:rPr lang="ru-RU" sz="2000" dirty="0" smtClean="0"/>
              <a:t>МАОУ ШИЛИ, Короленко Е.В., педагог-психолог ГБУ КО «Школа-интернат», </a:t>
            </a:r>
            <a:r>
              <a:rPr lang="ru-RU" sz="2000" dirty="0" err="1" smtClean="0"/>
              <a:t>Кленина</a:t>
            </a:r>
            <a:r>
              <a:rPr lang="ru-RU" sz="2000" dirty="0" smtClean="0"/>
              <a:t> Е.А. , руководитель ЦПМПК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13720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3DECDD3D-35C5-4D00-8543-026E435457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291702"/>
              </p:ext>
            </p:extLst>
          </p:nvPr>
        </p:nvGraphicFramePr>
        <p:xfrm>
          <a:off x="815451" y="142043"/>
          <a:ext cx="10825980" cy="6294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95FB3993-ABD2-4C6A-B3F3-F3D3A55A2AA0}"/>
              </a:ext>
            </a:extLst>
          </p:cNvPr>
          <p:cNvCxnSpPr/>
          <p:nvPr/>
        </p:nvCxnSpPr>
        <p:spPr>
          <a:xfrm>
            <a:off x="1181377" y="2124445"/>
            <a:ext cx="10372725" cy="0"/>
          </a:xfrm>
          <a:prstGeom prst="line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269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00000000-0008-0000-01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9604691"/>
              </p:ext>
            </p:extLst>
          </p:nvPr>
        </p:nvGraphicFramePr>
        <p:xfrm>
          <a:off x="2717800" y="292100"/>
          <a:ext cx="6756400" cy="627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0895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C59F7A-2840-4E5A-A4FD-83F2B2503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Формирование и оценка </a:t>
            </a:r>
            <a:br>
              <a:rPr lang="ru-RU" sz="3200" dirty="0" smtClean="0"/>
            </a:br>
            <a:r>
              <a:rPr lang="ru-RU" sz="3200" dirty="0" smtClean="0"/>
              <a:t>функциональной грамотности школьников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A8C512-6BDC-45FF-BF4B-43F72AB1C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Диагностика </a:t>
            </a:r>
            <a:r>
              <a:rPr lang="ru-RU" dirty="0"/>
              <a:t>обучающихся 6-х классов по функциональной грамотности</a:t>
            </a:r>
            <a:r>
              <a:rPr lang="ru-RU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Повышение </a:t>
            </a:r>
            <a:r>
              <a:rPr lang="ru-RU" dirty="0"/>
              <a:t>квалификации по ДПО «Формирование и оценка функциональной </a:t>
            </a:r>
            <a:r>
              <a:rPr lang="ru-RU" dirty="0" smtClean="0"/>
              <a:t>грамотности школьников» </a:t>
            </a:r>
            <a:r>
              <a:rPr lang="ru-RU" dirty="0"/>
              <a:t>совместно с ФГБНУ «ИСРО РАО</a:t>
            </a:r>
            <a:r>
              <a:rPr lang="ru-RU" dirty="0" smtClean="0"/>
              <a:t>»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65078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99393" y="4321494"/>
            <a:ext cx="10235485" cy="1447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42569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3829" b="1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6931133"/>
              </p:ext>
            </p:extLst>
          </p:nvPr>
        </p:nvGraphicFramePr>
        <p:xfrm>
          <a:off x="1822430" y="1820008"/>
          <a:ext cx="8753926" cy="4297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Уровни функциональной </a:t>
            </a:r>
            <a:r>
              <a:rPr lang="ru-RU" sz="3200" dirty="0" smtClean="0"/>
              <a:t>грамотности (6 </a:t>
            </a:r>
            <a:r>
              <a:rPr lang="ru-RU" sz="3200" dirty="0"/>
              <a:t>класс</a:t>
            </a:r>
            <a:r>
              <a:rPr lang="ru-RU" sz="3200" dirty="0" smtClean="0"/>
              <a:t>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72557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C59F7A-2840-4E5A-A4FD-83F2B2503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Информационная поддержка и сопровождение </a:t>
            </a:r>
            <a:br>
              <a:rPr lang="ru-RU" sz="3200" dirty="0" smtClean="0"/>
            </a:br>
            <a:r>
              <a:rPr lang="ru-RU" sz="3200" dirty="0" smtClean="0"/>
              <a:t>проекта «500+»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A8C512-6BDC-45FF-BF4B-43F72AB1C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044460"/>
            <a:ext cx="10058400" cy="382463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Трансляции на </a:t>
            </a:r>
            <a:r>
              <a:rPr lang="en-US" dirty="0" err="1" smtClean="0"/>
              <a:t>Youtube</a:t>
            </a:r>
            <a:r>
              <a:rPr lang="en-US" dirty="0" smtClean="0"/>
              <a:t>-</a:t>
            </a:r>
            <a:r>
              <a:rPr lang="ru-RU" dirty="0" smtClean="0"/>
              <a:t>канале уроков для обучающихся 9 классов.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Информационно сопровождение: сайт Института, социальные сети, газета «</a:t>
            </a:r>
            <a:r>
              <a:rPr lang="ru-RU" dirty="0" err="1" smtClean="0"/>
              <a:t>Славские</a:t>
            </a:r>
            <a:r>
              <a:rPr lang="ru-RU" dirty="0" smtClean="0"/>
              <a:t> новости»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9591960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02006FA4-1611-4B07-AF7F-85CF6D20EB3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78</TotalTime>
  <Words>303</Words>
  <Application>Microsoft Office PowerPoint</Application>
  <PresentationFormat>Широкоэкранный</PresentationFormat>
  <Paragraphs>38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Wingdings</vt:lpstr>
      <vt:lpstr>Ретро</vt:lpstr>
      <vt:lpstr>Реализация проекта «500+»</vt:lpstr>
      <vt:lpstr> Система взаимодействия со школами</vt:lpstr>
      <vt:lpstr>«Час предмета»</vt:lpstr>
      <vt:lpstr>Презентация PowerPoint</vt:lpstr>
      <vt:lpstr>Презентация PowerPoint</vt:lpstr>
      <vt:lpstr>Формирование и оценка  функциональной грамотности школьников</vt:lpstr>
      <vt:lpstr>Уровни функциональной грамотности (6 класс)</vt:lpstr>
      <vt:lpstr>Информационная поддержка и сопровождение  проекта «500+»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Анатольевна</dc:creator>
  <cp:lastModifiedBy>Екатерина Машегирова</cp:lastModifiedBy>
  <cp:revision>8</cp:revision>
  <dcterms:created xsi:type="dcterms:W3CDTF">2021-03-02T13:51:31Z</dcterms:created>
  <dcterms:modified xsi:type="dcterms:W3CDTF">2021-03-03T09:49:13Z</dcterms:modified>
</cp:coreProperties>
</file>