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75E-EF84-456C-BAB1-A9BBC0ECD9B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E2B2-468B-485D-9CA4-2E6072305BD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57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75E-EF84-456C-BAB1-A9BBC0ECD9B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E2B2-468B-485D-9CA4-2E60723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20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75E-EF84-456C-BAB1-A9BBC0ECD9B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E2B2-468B-485D-9CA4-2E60723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31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75E-EF84-456C-BAB1-A9BBC0ECD9B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E2B2-468B-485D-9CA4-2E60723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24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75E-EF84-456C-BAB1-A9BBC0ECD9B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E2B2-468B-485D-9CA4-2E6072305BD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65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75E-EF84-456C-BAB1-A9BBC0ECD9B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E2B2-468B-485D-9CA4-2E60723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61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75E-EF84-456C-BAB1-A9BBC0ECD9B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E2B2-468B-485D-9CA4-2E60723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5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75E-EF84-456C-BAB1-A9BBC0ECD9B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E2B2-468B-485D-9CA4-2E60723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03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75E-EF84-456C-BAB1-A9BBC0ECD9B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E2B2-468B-485D-9CA4-2E60723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96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CB5375E-EF84-456C-BAB1-A9BBC0ECD9B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72E2B2-468B-485D-9CA4-2E60723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98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75E-EF84-456C-BAB1-A9BBC0ECD9B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E2B2-468B-485D-9CA4-2E60723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54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CB5375E-EF84-456C-BAB1-A9BBC0ECD9B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D72E2B2-468B-485D-9CA4-2E6072305BDB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30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0051" y="758952"/>
            <a:ext cx="9884146" cy="35661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Методическое совещание участников федерального проекта «Адресная помощь 500+»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5063705"/>
            <a:ext cx="10058400" cy="53491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2021 год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https://sun9-60.userapi.com/impg/Dqwe0Hv-CsmdTFhN_8ikZ-6afL9JXRaePpeC7g/mTbWm5lC_38.jpg?size=1280x720&amp;quality=96&amp;sign=ba383129ccdd07ab73865471594e8ada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88" t="14970" r="1544" b="26617"/>
          <a:stretch/>
        </p:blipFill>
        <p:spPr bwMode="auto">
          <a:xfrm>
            <a:off x="10126979" y="152400"/>
            <a:ext cx="2057401" cy="178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115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10043"/>
            <a:ext cx="10058400" cy="964227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Шаги к успеху!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733909"/>
            <a:ext cx="10058400" cy="439084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         </a:t>
            </a:r>
          </a:p>
          <a:p>
            <a:pPr algn="ctr"/>
            <a:endParaRPr lang="ru-RU" sz="3200" dirty="0">
              <a:solidFill>
                <a:schemeClr val="tx1"/>
              </a:solidFill>
            </a:endParaRPr>
          </a:p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6000" dirty="0" smtClean="0">
                <a:solidFill>
                  <a:schemeClr val="tx1"/>
                </a:solidFill>
              </a:rPr>
              <a:t>Спасибо за работу!</a:t>
            </a:r>
            <a:endParaRPr lang="ru-RU" sz="6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2" descr="https://sun9-60.userapi.com/impg/Dqwe0Hv-CsmdTFhN_8ikZ-6afL9JXRaePpeC7g/mTbWm5lC_38.jpg?size=1280x720&amp;quality=96&amp;sign=ba383129ccdd07ab73865471594e8ada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88" t="14970" r="1544" b="26617"/>
          <a:stretch/>
        </p:blipFill>
        <p:spPr bwMode="auto">
          <a:xfrm>
            <a:off x="10126979" y="55844"/>
            <a:ext cx="2057401" cy="178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71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Программа развития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  Описать изменения, </a:t>
            </a:r>
            <a:r>
              <a:rPr lang="ru-RU" sz="2400" dirty="0">
                <a:solidFill>
                  <a:schemeClr val="tx1"/>
                </a:solidFill>
              </a:rPr>
              <a:t>которые ей предстоит совершить в виде конкретных </a:t>
            </a:r>
            <a:r>
              <a:rPr lang="ru-RU" sz="2400" dirty="0" smtClean="0">
                <a:solidFill>
                  <a:schemeClr val="tx1"/>
                </a:solidFill>
              </a:rPr>
              <a:t>задач.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 </a:t>
            </a:r>
            <a:r>
              <a:rPr lang="ru-RU" sz="2400" dirty="0" smtClean="0">
                <a:solidFill>
                  <a:schemeClr val="tx1"/>
                </a:solidFill>
              </a:rPr>
              <a:t>Указать </a:t>
            </a:r>
            <a:r>
              <a:rPr lang="ru-RU" sz="2400" dirty="0">
                <a:solidFill>
                  <a:schemeClr val="tx1"/>
                </a:solidFill>
              </a:rPr>
              <a:t>критерии решения </a:t>
            </a:r>
            <a:r>
              <a:rPr lang="ru-RU" sz="2400" dirty="0" smtClean="0">
                <a:solidFill>
                  <a:schemeClr val="tx1"/>
                </a:solidFill>
              </a:rPr>
              <a:t>поставленных задач (выбор критериев через обсуждение в педагогическом коллективе).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Куратор содействует определению выбора критериев.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Размещение Программы в ИС МЭДК и согласование куратором.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2" descr="https://sun9-60.userapi.com/impg/Dqwe0Hv-CsmdTFhN_8ikZ-6afL9JXRaePpeC7g/mTbWm5lC_38.jpg?size=1280x720&amp;quality=96&amp;sign=ba383129ccdd07ab73865471594e8ada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88" t="14970" r="1544" b="26617"/>
          <a:stretch/>
        </p:blipFill>
        <p:spPr bwMode="auto">
          <a:xfrm>
            <a:off x="10126979" y="55844"/>
            <a:ext cx="2057401" cy="178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90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8307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Направления (на основе РПШ)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276709"/>
            <a:ext cx="10058400" cy="434006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Размещение информации по реализации каждого выбранного направления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2" descr="https://sun9-60.userapi.com/impg/Dqwe0Hv-CsmdTFhN_8ikZ-6afL9JXRaePpeC7g/mTbWm5lC_38.jpg?size=1280x720&amp;quality=96&amp;sign=ba383129ccdd07ab73865471594e8ada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88" t="14970" r="1544" b="26617"/>
          <a:stretch/>
        </p:blipFill>
        <p:spPr bwMode="auto">
          <a:xfrm>
            <a:off x="10126979" y="55844"/>
            <a:ext cx="2057401" cy="178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915" y="1845734"/>
            <a:ext cx="7320801" cy="4390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0934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55601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Направления в ИС МЭДК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337095"/>
            <a:ext cx="10058400" cy="470452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Размещение информации по реализации каждого выбранного направления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chemeClr val="tx1"/>
                </a:solidFill>
              </a:rPr>
              <a:t> Программа </a:t>
            </a:r>
            <a:r>
              <a:rPr lang="ru-RU" sz="2400" dirty="0" smtClean="0">
                <a:solidFill>
                  <a:schemeClr val="tx1"/>
                </a:solidFill>
              </a:rPr>
              <a:t>действий должна соответствовать </a:t>
            </a:r>
            <a:r>
              <a:rPr lang="ru-RU" sz="2400" dirty="0">
                <a:solidFill>
                  <a:schemeClr val="tx1"/>
                </a:solidFill>
              </a:rPr>
              <a:t>каждому активированному школой </a:t>
            </a:r>
            <a:r>
              <a:rPr lang="ru-RU" sz="2400" b="1" dirty="0">
                <a:solidFill>
                  <a:schemeClr val="tx1"/>
                </a:solidFill>
              </a:rPr>
              <a:t>Направлению </a:t>
            </a:r>
            <a:endParaRPr lang="ru-RU" sz="2400" dirty="0">
              <a:solidFill>
                <a:schemeClr val="tx1"/>
              </a:solidFill>
            </a:endParaRPr>
          </a:p>
          <a:p>
            <a:endParaRPr lang="ru-RU" dirty="0" smtClean="0"/>
          </a:p>
        </p:txBody>
      </p:sp>
      <p:pic>
        <p:nvPicPr>
          <p:cNvPr id="4" name="Picture 2" descr="https://sun9-60.userapi.com/impg/Dqwe0Hv-CsmdTFhN_8ikZ-6afL9JXRaePpeC7g/mTbWm5lC_38.jpg?size=1280x720&amp;quality=96&amp;sign=ba383129ccdd07ab73865471594e8ada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88" t="14970" r="1544" b="26617"/>
          <a:stretch/>
        </p:blipFill>
        <p:spPr bwMode="auto">
          <a:xfrm>
            <a:off x="10126979" y="55844"/>
            <a:ext cx="2057401" cy="178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1996440"/>
            <a:ext cx="2705100" cy="2865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4628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79" y="55844"/>
            <a:ext cx="10058400" cy="126615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Размещение информации по реализации каждого направления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397479"/>
            <a:ext cx="10058400" cy="478766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ru-RU" sz="2800" dirty="0">
                <a:solidFill>
                  <a:schemeClr val="tx1"/>
                </a:solidFill>
              </a:rPr>
              <a:t>каждом из выбранных школой </a:t>
            </a:r>
            <a:r>
              <a:rPr lang="ru-RU" sz="2800" b="1" dirty="0">
                <a:solidFill>
                  <a:schemeClr val="tx1"/>
                </a:solidFill>
              </a:rPr>
              <a:t>Направлений </a:t>
            </a:r>
            <a:r>
              <a:rPr lang="ru-RU" sz="2800" dirty="0">
                <a:solidFill>
                  <a:schemeClr val="tx1"/>
                </a:solidFill>
              </a:rPr>
              <a:t>есть три подраздела</a:t>
            </a:r>
            <a:r>
              <a:rPr lang="ru-RU" sz="2800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                      </a:t>
            </a:r>
            <a:r>
              <a:rPr lang="ru-RU" sz="2800" i="1" dirty="0" smtClean="0">
                <a:solidFill>
                  <a:schemeClr val="tx1"/>
                </a:solidFill>
              </a:rPr>
              <a:t>Программа</a:t>
            </a:r>
            <a:r>
              <a:rPr lang="ru-RU" sz="2800" i="1" dirty="0">
                <a:solidFill>
                  <a:schemeClr val="tx1"/>
                </a:solidFill>
              </a:rPr>
              <a:t>, Этап 1, и Этап 2.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tx1"/>
                </a:solidFill>
              </a:rPr>
              <a:t>В подразделе </a:t>
            </a:r>
            <a:r>
              <a:rPr lang="ru-RU" sz="2600" b="1" dirty="0">
                <a:solidFill>
                  <a:schemeClr val="tx1"/>
                </a:solidFill>
              </a:rPr>
              <a:t>Программа </a:t>
            </a:r>
            <a:r>
              <a:rPr lang="ru-RU" sz="2600" dirty="0">
                <a:solidFill>
                  <a:schemeClr val="tx1"/>
                </a:solidFill>
              </a:rPr>
              <a:t>школа размещает перечень выбранных </a:t>
            </a:r>
            <a:r>
              <a:rPr lang="ru-RU" sz="2600" dirty="0">
                <a:solidFill>
                  <a:srgbClr val="C00000"/>
                </a:solidFill>
              </a:rPr>
              <a:t>мер</a:t>
            </a:r>
            <a:r>
              <a:rPr lang="ru-RU" sz="2600" dirty="0">
                <a:solidFill>
                  <a:schemeClr val="tx1"/>
                </a:solidFill>
              </a:rPr>
              <a:t>, с описанием их реализации, </a:t>
            </a:r>
            <a:r>
              <a:rPr lang="ru-RU" sz="2600" dirty="0">
                <a:solidFill>
                  <a:srgbClr val="C00000"/>
                </a:solidFill>
              </a:rPr>
              <a:t>цели применения </a:t>
            </a:r>
            <a:r>
              <a:rPr lang="ru-RU" sz="2600" dirty="0">
                <a:solidFill>
                  <a:schemeClr val="tx1"/>
                </a:solidFill>
              </a:rPr>
              <a:t>этих мер и </a:t>
            </a:r>
            <a:r>
              <a:rPr lang="ru-RU" sz="2600" dirty="0">
                <a:solidFill>
                  <a:srgbClr val="C00000"/>
                </a:solidFill>
              </a:rPr>
              <a:t>критерии</a:t>
            </a:r>
            <a:r>
              <a:rPr lang="ru-RU" sz="2600" dirty="0">
                <a:solidFill>
                  <a:schemeClr val="tx1"/>
                </a:solidFill>
              </a:rPr>
              <a:t>, определяющие успешность (достижение поставленной задачи</a:t>
            </a:r>
            <a:r>
              <a:rPr lang="ru-RU" sz="2600" dirty="0" smtClean="0">
                <a:solidFill>
                  <a:schemeClr val="tx1"/>
                </a:solidFill>
              </a:rPr>
              <a:t>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В подразделе </a:t>
            </a:r>
            <a:r>
              <a:rPr lang="ru-RU" sz="2400" b="1" dirty="0">
                <a:solidFill>
                  <a:schemeClr val="tx1"/>
                </a:solidFill>
              </a:rPr>
              <a:t>Этап </a:t>
            </a:r>
            <a:r>
              <a:rPr lang="ru-RU" sz="2400" dirty="0">
                <a:solidFill>
                  <a:schemeClr val="tx1"/>
                </a:solidFill>
              </a:rPr>
              <a:t>1(2), школа размещает свидетельства движения к намеченной в Программе Направления цели. Свидетельствами могут </a:t>
            </a:r>
            <a:r>
              <a:rPr lang="ru-RU" sz="2400" dirty="0" smtClean="0">
                <a:solidFill>
                  <a:schemeClr val="tx1"/>
                </a:solidFill>
              </a:rPr>
              <a:t>быть</a:t>
            </a:r>
            <a:r>
              <a:rPr lang="ru-RU" sz="2400" dirty="0">
                <a:solidFill>
                  <a:schemeClr val="tx1"/>
                </a:solidFill>
              </a:rPr>
              <a:t> любые документы и рабочие материалы, появившиеся в процессе работы </a:t>
            </a:r>
            <a:r>
              <a:rPr lang="ru-RU" sz="2400" dirty="0" smtClean="0">
                <a:solidFill>
                  <a:schemeClr val="tx1"/>
                </a:solidFill>
              </a:rPr>
              <a:t>школы: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скорректированные программы с </a:t>
            </a:r>
            <a:r>
              <a:rPr lang="ru-RU" sz="2400" dirty="0" err="1" smtClean="0">
                <a:solidFill>
                  <a:schemeClr val="tx1"/>
                </a:solidFill>
              </a:rPr>
              <a:t>комментариямиизменений</a:t>
            </a:r>
            <a:r>
              <a:rPr lang="ru-RU" sz="2400" dirty="0" smtClean="0">
                <a:solidFill>
                  <a:schemeClr val="tx1"/>
                </a:solidFill>
              </a:rPr>
              <a:t>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при </a:t>
            </a:r>
            <a:r>
              <a:rPr lang="ru-RU" sz="2400" dirty="0">
                <a:solidFill>
                  <a:schemeClr val="tx1"/>
                </a:solidFill>
              </a:rPr>
              <a:t>введении формирующего оценивания могут появиться образцы оценивания, </a:t>
            </a:r>
            <a:r>
              <a:rPr lang="ru-RU" sz="2400" dirty="0" smtClean="0">
                <a:solidFill>
                  <a:schemeClr val="tx1"/>
                </a:solidFill>
              </a:rPr>
              <a:t>аналитические справки;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результаты </a:t>
            </a:r>
            <a:r>
              <a:rPr lang="ru-RU" sz="2400" dirty="0">
                <a:solidFill>
                  <a:schemeClr val="tx1"/>
                </a:solidFill>
              </a:rPr>
              <a:t>опросов </a:t>
            </a:r>
            <a:r>
              <a:rPr lang="ru-RU" sz="2400" dirty="0" smtClean="0">
                <a:solidFill>
                  <a:schemeClr val="tx1"/>
                </a:solidFill>
              </a:rPr>
              <a:t>учеников;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Видеозаписи уроков с </a:t>
            </a:r>
            <a:r>
              <a:rPr lang="ru-RU" sz="2400" dirty="0">
                <a:solidFill>
                  <a:schemeClr val="tx1"/>
                </a:solidFill>
              </a:rPr>
              <a:t>использованием эффективных педагогических технологий</a:t>
            </a:r>
            <a:r>
              <a:rPr lang="ru-RU" sz="2400" dirty="0" smtClean="0">
                <a:solidFill>
                  <a:schemeClr val="tx1"/>
                </a:solidFill>
              </a:rPr>
              <a:t>,  </a:t>
            </a:r>
            <a:r>
              <a:rPr lang="ru-RU" sz="2400" dirty="0">
                <a:solidFill>
                  <a:schemeClr val="tx1"/>
                </a:solidFill>
              </a:rPr>
              <a:t>рабочие обсуждения с </a:t>
            </a:r>
            <a:r>
              <a:rPr lang="ru-RU" sz="2400" dirty="0" smtClean="0">
                <a:solidFill>
                  <a:schemeClr val="tx1"/>
                </a:solidFill>
              </a:rPr>
              <a:t>коллективом ( совещание, круглый стол, педагогический совет).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Picture 2" descr="https://sun9-60.userapi.com/impg/Dqwe0Hv-CsmdTFhN_8ikZ-6afL9JXRaePpeC7g/mTbWm5lC_38.jpg?size=1280x720&amp;quality=96&amp;sign=ba383129ccdd07ab73865471594e8ada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88" t="14970" r="1544" b="26617"/>
          <a:stretch/>
        </p:blipFill>
        <p:spPr bwMode="auto">
          <a:xfrm>
            <a:off x="10126979" y="55844"/>
            <a:ext cx="2057401" cy="178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44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10043"/>
            <a:ext cx="10058400" cy="964227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Сроки реализации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733909"/>
            <a:ext cx="10058400" cy="4390845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  </a:t>
            </a:r>
            <a:r>
              <a:rPr lang="ru-RU" sz="2600" dirty="0">
                <a:solidFill>
                  <a:schemeClr val="tx1"/>
                </a:solidFill>
              </a:rPr>
              <a:t>Программы развития и два мониторинга должны быть внедрены и осуществлены </a:t>
            </a:r>
            <a:r>
              <a:rPr lang="ru-RU" sz="2600" dirty="0">
                <a:solidFill>
                  <a:srgbClr val="C00000"/>
                </a:solidFill>
              </a:rPr>
              <a:t>до </a:t>
            </a:r>
            <a:r>
              <a:rPr lang="ru-RU" sz="2600" dirty="0" smtClean="0">
                <a:solidFill>
                  <a:srgbClr val="C00000"/>
                </a:solidFill>
              </a:rPr>
              <a:t>31.12.2021</a:t>
            </a:r>
            <a:r>
              <a:rPr lang="ru-RU" sz="26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600" dirty="0" smtClean="0"/>
              <a:t>  </a:t>
            </a:r>
            <a:r>
              <a:rPr lang="ru-RU" sz="2600" dirty="0" smtClean="0">
                <a:solidFill>
                  <a:srgbClr val="C00000"/>
                </a:solidFill>
              </a:rPr>
              <a:t>30.05.2021года</a:t>
            </a:r>
            <a:r>
              <a:rPr lang="ru-RU" sz="2600" dirty="0" smtClean="0"/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-  дата первого мониторинга. 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rgbClr val="C00000"/>
                </a:solidFill>
              </a:rPr>
              <a:t>01.11.2021года</a:t>
            </a:r>
            <a:r>
              <a:rPr lang="ru-RU" sz="2600" dirty="0" smtClean="0"/>
              <a:t> </a:t>
            </a:r>
            <a:r>
              <a:rPr lang="ru-RU" sz="2600" dirty="0"/>
              <a:t>-  </a:t>
            </a:r>
            <a:r>
              <a:rPr lang="ru-RU" sz="2600" dirty="0">
                <a:solidFill>
                  <a:schemeClr val="tx1"/>
                </a:solidFill>
              </a:rPr>
              <a:t>дата </a:t>
            </a:r>
            <a:r>
              <a:rPr lang="ru-RU" sz="2600" dirty="0" smtClean="0">
                <a:solidFill>
                  <a:schemeClr val="tx1"/>
                </a:solidFill>
              </a:rPr>
              <a:t>второго мониторинга. Программы в ИС МЭДК и согласование куратором.</a:t>
            </a:r>
          </a:p>
          <a:p>
            <a:r>
              <a:rPr lang="ru-RU" sz="2600" b="1" i="1" dirty="0">
                <a:solidFill>
                  <a:schemeClr val="tx1"/>
                </a:solidFill>
              </a:rPr>
              <a:t>Школа сама устанавливает дату реализации для каждого направления</a:t>
            </a:r>
            <a:r>
              <a:rPr lang="ru-RU" sz="2600" b="1" i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600" b="1" i="1" dirty="0" smtClean="0">
                <a:solidFill>
                  <a:schemeClr val="tx1"/>
                </a:solidFill>
              </a:rPr>
              <a:t> </a:t>
            </a:r>
            <a:endParaRPr lang="ru-RU" sz="2600" b="1" i="1" dirty="0">
              <a:solidFill>
                <a:schemeClr val="tx1"/>
              </a:solidFill>
            </a:endParaRPr>
          </a:p>
          <a:p>
            <a:r>
              <a:rPr lang="ru-RU" sz="2600" dirty="0">
                <a:solidFill>
                  <a:srgbClr val="C00000"/>
                </a:solidFill>
              </a:rPr>
              <a:t>ВАЖНО</a:t>
            </a:r>
            <a:r>
              <a:rPr lang="ru-RU" sz="2600" dirty="0"/>
              <a:t>: </a:t>
            </a:r>
            <a:r>
              <a:rPr lang="ru-RU" sz="2600" dirty="0">
                <a:solidFill>
                  <a:schemeClr val="tx1"/>
                </a:solidFill>
              </a:rPr>
              <a:t>без установленной даты, или после прохождении контрольной даты – направление перестает быть активным, поэтому работая с направлением надо иметь это в виду</a:t>
            </a:r>
            <a:endParaRPr lang="ru-RU" sz="2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2" descr="https://sun9-60.userapi.com/impg/Dqwe0Hv-CsmdTFhN_8ikZ-6afL9JXRaePpeC7g/mTbWm5lC_38.jpg?size=1280x720&amp;quality=96&amp;sign=ba383129ccdd07ab73865471594e8ada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88" t="14970" r="1544" b="26617"/>
          <a:stretch/>
        </p:blipFill>
        <p:spPr bwMode="auto">
          <a:xfrm>
            <a:off x="10126979" y="55844"/>
            <a:ext cx="2057401" cy="178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1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10043"/>
            <a:ext cx="10058400" cy="964227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Задаваемые вопросы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733909"/>
            <a:ext cx="10058400" cy="439084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ВОПРОС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Можно ли выбрать меньше направлений, чем высоких рисков в РПШ школы?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ОТВЕТ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Данный вопрос необходимо согласовать с куратором школы и региональным и/или муниципальным координаторами.</a:t>
            </a:r>
          </a:p>
          <a:p>
            <a:r>
              <a:rPr lang="ru-RU" sz="2400" dirty="0">
                <a:solidFill>
                  <a:schemeClr val="tx1"/>
                </a:solidFill>
              </a:rPr>
              <a:t>Для инициации такого согласования у школы должны быть весомые основания, подтверждающие, что указанные в РПШ риски для школы не актуальны.</a:t>
            </a:r>
          </a:p>
          <a:p>
            <a:r>
              <a:rPr lang="ru-RU" sz="2400" dirty="0">
                <a:solidFill>
                  <a:schemeClr val="tx1"/>
                </a:solidFill>
              </a:rPr>
              <a:t> 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2" descr="https://sun9-60.userapi.com/impg/Dqwe0Hv-CsmdTFhN_8ikZ-6afL9JXRaePpeC7g/mTbWm5lC_38.jpg?size=1280x720&amp;quality=96&amp;sign=ba383129ccdd07ab73865471594e8ada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88" t="14970" r="1544" b="26617"/>
          <a:stretch/>
        </p:blipFill>
        <p:spPr bwMode="auto">
          <a:xfrm>
            <a:off x="10126979" y="55844"/>
            <a:ext cx="2057401" cy="178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646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10043"/>
            <a:ext cx="10058400" cy="964227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Задаваемые вопросы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733909"/>
            <a:ext cx="10058400" cy="4390845"/>
          </a:xfrm>
        </p:spPr>
        <p:txBody>
          <a:bodyPr>
            <a:normAutofit fontScale="77500" lnSpcReduction="2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2600" b="1" dirty="0" smtClean="0">
                <a:solidFill>
                  <a:schemeClr val="tx1"/>
                </a:solidFill>
              </a:rPr>
              <a:t>ВОПРОС</a:t>
            </a:r>
            <a:endParaRPr lang="ru-RU" sz="2600" dirty="0">
              <a:solidFill>
                <a:schemeClr val="tx1"/>
              </a:solidFill>
            </a:endParaRPr>
          </a:p>
          <a:p>
            <a:r>
              <a:rPr lang="ru-RU" sz="2600" dirty="0">
                <a:solidFill>
                  <a:schemeClr val="tx1"/>
                </a:solidFill>
              </a:rPr>
              <a:t>Я куратор школы. Что делать, если вкладка "ВЫПОЛНЕНО" не активна? Я не могу поставить статус подтверждения документу, который выложила школа.</a:t>
            </a:r>
          </a:p>
          <a:p>
            <a:r>
              <a:rPr lang="ru-RU" sz="2600" b="1" dirty="0">
                <a:solidFill>
                  <a:schemeClr val="tx1"/>
                </a:solidFill>
              </a:rPr>
              <a:t>ОТВЕТ</a:t>
            </a:r>
            <a:endParaRPr lang="ru-RU" sz="2600" dirty="0">
              <a:solidFill>
                <a:schemeClr val="tx1"/>
              </a:solidFill>
            </a:endParaRPr>
          </a:p>
          <a:p>
            <a:r>
              <a:rPr lang="ru-RU" sz="2600" dirty="0">
                <a:solidFill>
                  <a:schemeClr val="tx1"/>
                </a:solidFill>
              </a:rPr>
              <a:t>Отсутствие у Кураторов возможности выбирать статусы меры (неактивная кнопка) обусловлено тем, что школа еще не выставила дату и статус меры.</a:t>
            </a:r>
          </a:p>
          <a:p>
            <a:r>
              <a:rPr lang="ru-RU" sz="2600" dirty="0">
                <a:solidFill>
                  <a:schemeClr val="tx1"/>
                </a:solidFill>
              </a:rPr>
              <a:t>1) После загрузки файла в соответствующий раздел меры представителю школы необходимо в поле меры проставить дату выполнения. После заполнения даты представителю школы необходимо выбрать статус действия меры: «Выполнено».</a:t>
            </a:r>
          </a:p>
          <a:p>
            <a:r>
              <a:rPr lang="ru-RU" sz="2600" dirty="0">
                <a:solidFill>
                  <a:schemeClr val="tx1"/>
                </a:solidFill>
              </a:rPr>
              <a:t>2) После выполнения представителем школы действий по заполнению даты и статуса меры Куратор получает возможность подтверждать действия меры путем выбора статуса: «Выполнено» или «Требуется доработка».</a:t>
            </a:r>
          </a:p>
          <a:p>
            <a:r>
              <a:rPr lang="ru-RU" sz="2400" dirty="0">
                <a:solidFill>
                  <a:schemeClr val="tx1"/>
                </a:solidFill>
              </a:rPr>
              <a:t> 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2" descr="https://sun9-60.userapi.com/impg/Dqwe0Hv-CsmdTFhN_8ikZ-6afL9JXRaePpeC7g/mTbWm5lC_38.jpg?size=1280x720&amp;quality=96&amp;sign=ba383129ccdd07ab73865471594e8ada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88" t="14970" r="1544" b="26617"/>
          <a:stretch/>
        </p:blipFill>
        <p:spPr bwMode="auto">
          <a:xfrm>
            <a:off x="10126979" y="55844"/>
            <a:ext cx="2057401" cy="178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168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10043"/>
            <a:ext cx="10058400" cy="964227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Терминология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733909"/>
            <a:ext cx="10058400" cy="439084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  </a:t>
            </a:r>
            <a:r>
              <a:rPr lang="en-US" sz="3200" dirty="0" smtClean="0">
                <a:solidFill>
                  <a:schemeClr val="tx1"/>
                </a:solidFill>
              </a:rPr>
              <a:t>ESCS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- (</a:t>
            </a:r>
            <a:r>
              <a:rPr lang="en-US" sz="3200" dirty="0">
                <a:solidFill>
                  <a:schemeClr val="tx1"/>
                </a:solidFill>
              </a:rPr>
              <a:t>index of economic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en-US" sz="3200" dirty="0">
                <a:solidFill>
                  <a:schemeClr val="tx1"/>
                </a:solidFill>
              </a:rPr>
              <a:t>social and cultural status</a:t>
            </a:r>
            <a:r>
              <a:rPr lang="ru-RU" sz="3200" dirty="0">
                <a:solidFill>
                  <a:schemeClr val="tx1"/>
                </a:solidFill>
              </a:rPr>
              <a:t>) – индекс экономического, социального и культурного статуса семьи учащегося </a:t>
            </a:r>
            <a:r>
              <a:rPr lang="en-US" sz="3200" dirty="0">
                <a:solidFill>
                  <a:schemeClr val="tx1"/>
                </a:solidFill>
              </a:rPr>
              <a:t>PISA</a:t>
            </a:r>
            <a:r>
              <a:rPr lang="ru-RU" sz="3200" dirty="0">
                <a:solidFill>
                  <a:schemeClr val="tx1"/>
                </a:solidFill>
              </a:rPr>
              <a:t>.</a:t>
            </a:r>
          </a:p>
          <a:p>
            <a:r>
              <a:rPr lang="ru-RU" sz="3200" dirty="0">
                <a:solidFill>
                  <a:schemeClr val="tx1"/>
                </a:solidFill>
              </a:rPr>
              <a:t> </a:t>
            </a:r>
            <a:r>
              <a:rPr lang="ru-RU" sz="2400" b="1" dirty="0" smtClean="0">
                <a:solidFill>
                  <a:schemeClr val="tx1"/>
                </a:solidFill>
              </a:rPr>
              <a:t>СОЦИАЛЬНО-ЭКОНОМИЧЕСКИЙ </a:t>
            </a:r>
            <a:r>
              <a:rPr lang="ru-RU" sz="2400" b="1" dirty="0">
                <a:solidFill>
                  <a:schemeClr val="tx1"/>
                </a:solidFill>
              </a:rPr>
              <a:t>и культурный статус семьи учащегося </a:t>
            </a:r>
            <a:r>
              <a:rPr lang="ru-RU" sz="2400" dirty="0">
                <a:solidFill>
                  <a:schemeClr val="tx1"/>
                </a:solidFill>
              </a:rPr>
              <a:t>включает различные переменные: образование родителей, род их занятий, имущество, материальные блага семьи, количество книг и других образовательных ресурсов, имеющихся в доме, и описывается индексом экономического, социального и культурного статуса ESCS. 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2" descr="https://sun9-60.userapi.com/impg/Dqwe0Hv-CsmdTFhN_8ikZ-6afL9JXRaePpeC7g/mTbWm5lC_38.jpg?size=1280x720&amp;quality=96&amp;sign=ba383129ccdd07ab73865471594e8ada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88" t="14970" r="1544" b="26617"/>
          <a:stretch/>
        </p:blipFill>
        <p:spPr bwMode="auto">
          <a:xfrm>
            <a:off x="10126979" y="55844"/>
            <a:ext cx="2057401" cy="178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71235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</TotalTime>
  <Words>507</Words>
  <Application>Microsoft Office PowerPoint</Application>
  <PresentationFormat>Широкоэкранный</PresentationFormat>
  <Paragraphs>84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Ретро</vt:lpstr>
      <vt:lpstr>Методическое совещание участников федерального проекта «Адресная помощь 500+»</vt:lpstr>
      <vt:lpstr>Программа развития</vt:lpstr>
      <vt:lpstr>Направления (на основе РПШ)</vt:lpstr>
      <vt:lpstr>Направления в ИС МЭДК</vt:lpstr>
      <vt:lpstr>Размещение информации по реализации каждого направления</vt:lpstr>
      <vt:lpstr>Сроки реализации</vt:lpstr>
      <vt:lpstr>Задаваемые вопросы</vt:lpstr>
      <vt:lpstr>Задаваемые вопросы</vt:lpstr>
      <vt:lpstr>Терминология</vt:lpstr>
      <vt:lpstr>Шаги к успеху!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Информационная активность участников проекта «500+»</dc:title>
  <dc:creator>Эвердинас Болотов</dc:creator>
  <cp:lastModifiedBy>Екатерина Машегирова</cp:lastModifiedBy>
  <cp:revision>20</cp:revision>
  <dcterms:created xsi:type="dcterms:W3CDTF">2021-02-25T16:40:39Z</dcterms:created>
  <dcterms:modified xsi:type="dcterms:W3CDTF">2021-04-08T12:25:43Z</dcterms:modified>
</cp:coreProperties>
</file>