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9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6" r:id="rId13"/>
    <p:sldId id="274" r:id="rId14"/>
    <p:sldId id="275" r:id="rId15"/>
    <p:sldId id="268" r:id="rId16"/>
    <p:sldId id="265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zinyukhina\Downloads\Mtb_final-P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ezinyukhina\Downloads\Mtb_final-P_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zinyukhina\Downloads\Mtb_final-P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zinyukhina\Downloads\Mtb_final-P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zinyukhina\Downloads\Mtb_final-P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zinyukhina\Downloads\Mtb_final-P_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belikov\Dropbox\&#1042;&#1064;&#1069;\&#1076;&#1072;&#1085;&#1085;&#1099;&#1077;%20&#1087;&#1086;%20&#1089;&#1080;&#1073;&#1080;&#1088;&#1080;%20&#1080;%20&#1044;&#1042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пузурьки!$A$2</c:f>
              <c:strCache>
                <c:ptCount val="1"/>
                <c:pt idx="0">
                  <c:v>Камчатский край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пузурьки!$B$2:$E$2</c:f>
              <c:numCache>
                <c:formatCode>0.00</c:formatCode>
                <c:ptCount val="4"/>
                <c:pt idx="0">
                  <c:v>0.54542359599445001</c:v>
                </c:pt>
                <c:pt idx="1">
                  <c:v>0.50637743648565503</c:v>
                </c:pt>
                <c:pt idx="2">
                  <c:v>0.48685263737560336</c:v>
                </c:pt>
                <c:pt idx="3">
                  <c:v>0.41328196337054718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C4-48DC-BBCF-51A692A12936}"/>
            </c:ext>
          </c:extLst>
        </c:ser>
        <c:ser>
          <c:idx val="1"/>
          <c:order val="1"/>
          <c:tx>
            <c:strRef>
              <c:f>пузурьки!$A$3</c:f>
              <c:strCache>
                <c:ptCount val="1"/>
                <c:pt idx="0">
                  <c:v>Магаданская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пузурьки!$B$3:$E$3</c:f>
              <c:numCache>
                <c:formatCode>0.00</c:formatCode>
                <c:ptCount val="4"/>
                <c:pt idx="0">
                  <c:v>0.55988196591078476</c:v>
                </c:pt>
                <c:pt idx="1">
                  <c:v>0.44641275635584654</c:v>
                </c:pt>
                <c:pt idx="2">
                  <c:v>0.41087668387005311</c:v>
                </c:pt>
                <c:pt idx="3">
                  <c:v>0.59953344787459151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C4-48DC-BBCF-51A692A12936}"/>
            </c:ext>
          </c:extLst>
        </c:ser>
        <c:ser>
          <c:idx val="2"/>
          <c:order val="2"/>
          <c:tx>
            <c:strRef>
              <c:f>пузурьки!$A$4</c:f>
              <c:strCache>
                <c:ptCount val="1"/>
                <c:pt idx="0">
                  <c:v>Ненецкий автономный округ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C4-48DC-BBCF-51A692A12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пузурьки!$B$4:$E$4</c:f>
              <c:numCache>
                <c:formatCode>0.00</c:formatCode>
                <c:ptCount val="4"/>
                <c:pt idx="0">
                  <c:v>0.43148344220606216</c:v>
                </c:pt>
                <c:pt idx="1">
                  <c:v>0.44936903487681967</c:v>
                </c:pt>
                <c:pt idx="2">
                  <c:v>0.20858072116865306</c:v>
                </c:pt>
                <c:pt idx="3">
                  <c:v>0.49042925222827832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C4-48DC-BBCF-51A692A12936}"/>
            </c:ext>
          </c:extLst>
        </c:ser>
        <c:ser>
          <c:idx val="3"/>
          <c:order val="3"/>
          <c:tx>
            <c:strRef>
              <c:f>пузурьки!$A$5</c:f>
              <c:strCache>
                <c:ptCount val="1"/>
                <c:pt idx="0">
                  <c:v>Республика Саха (Якутия)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пузурьки!$B$5:$E$5</c:f>
              <c:numCache>
                <c:formatCode>0.00</c:formatCode>
                <c:ptCount val="4"/>
                <c:pt idx="0">
                  <c:v>0.42080115050508948</c:v>
                </c:pt>
                <c:pt idx="1">
                  <c:v>0.50819470464268512</c:v>
                </c:pt>
                <c:pt idx="2">
                  <c:v>0.50005278729471447</c:v>
                </c:pt>
                <c:pt idx="3">
                  <c:v>0.48562812012718937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C4-48DC-BBCF-51A692A12936}"/>
            </c:ext>
          </c:extLst>
        </c:ser>
        <c:ser>
          <c:idx val="4"/>
          <c:order val="4"/>
          <c:tx>
            <c:strRef>
              <c:f>пузурьки!$A$6</c:f>
              <c:strCache>
                <c:ptCount val="1"/>
                <c:pt idx="0">
                  <c:v>Сахалинская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пузурьки!$B$6:$E$6</c:f>
              <c:numCache>
                <c:formatCode>0.00</c:formatCode>
                <c:ptCount val="4"/>
                <c:pt idx="0">
                  <c:v>0.5139857115297829</c:v>
                </c:pt>
                <c:pt idx="1">
                  <c:v>0.3400665156204371</c:v>
                </c:pt>
                <c:pt idx="2">
                  <c:v>0.47900234815204579</c:v>
                </c:pt>
                <c:pt idx="3">
                  <c:v>0.54330339288133034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C4-48DC-BBCF-51A692A12936}"/>
            </c:ext>
          </c:extLst>
        </c:ser>
        <c:ser>
          <c:idx val="5"/>
          <c:order val="5"/>
          <c:tx>
            <c:strRef>
              <c:f>пузурьки!$A$7</c:f>
              <c:strCache>
                <c:ptCount val="1"/>
                <c:pt idx="0">
                  <c:v>Тюменская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C4-48DC-BBCF-51A692A129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C4-48DC-BBCF-51A692A129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C4-48DC-BBCF-51A692A12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пузурьки!$B$7:$E$7</c:f>
              <c:numCache>
                <c:formatCode>0.00</c:formatCode>
                <c:ptCount val="4"/>
                <c:pt idx="0">
                  <c:v>0.4366728510731761</c:v>
                </c:pt>
                <c:pt idx="1">
                  <c:v>0.69739055537729122</c:v>
                </c:pt>
                <c:pt idx="2">
                  <c:v>0.59431993911292103</c:v>
                </c:pt>
                <c:pt idx="3">
                  <c:v>0.6163589902675245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0C4-48DC-BBCF-51A692A12936}"/>
            </c:ext>
          </c:extLst>
        </c:ser>
        <c:ser>
          <c:idx val="6"/>
          <c:order val="6"/>
          <c:tx>
            <c:strRef>
              <c:f>пузурьки!$A$8</c:f>
              <c:strCache>
                <c:ptCount val="1"/>
                <c:pt idx="0">
                  <c:v>Ханты-Мансийский автономный округ - Югра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пузурьки!$B$8:$E$8</c:f>
              <c:numCache>
                <c:formatCode>0.00</c:formatCode>
                <c:ptCount val="4"/>
                <c:pt idx="0">
                  <c:v>0.54037491226089807</c:v>
                </c:pt>
                <c:pt idx="1">
                  <c:v>0.55305227057955375</c:v>
                </c:pt>
                <c:pt idx="2">
                  <c:v>0.53467036266990542</c:v>
                </c:pt>
                <c:pt idx="3">
                  <c:v>0.51366762962307699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0C4-48DC-BBCF-51A692A12936}"/>
            </c:ext>
          </c:extLst>
        </c:ser>
        <c:ser>
          <c:idx val="7"/>
          <c:order val="7"/>
          <c:tx>
            <c:strRef>
              <c:f>пузурьки!$A$9</c:f>
              <c:strCache>
                <c:ptCount val="1"/>
                <c:pt idx="0">
                  <c:v>Чукотский автономный округ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пузурьки!$B$9:$E$9</c:f>
              <c:numCache>
                <c:formatCode>0.00</c:formatCode>
                <c:ptCount val="4"/>
                <c:pt idx="0">
                  <c:v>0.51502207434451863</c:v>
                </c:pt>
                <c:pt idx="1">
                  <c:v>0.3851608041060306</c:v>
                </c:pt>
                <c:pt idx="2">
                  <c:v>0.43744124942525586</c:v>
                </c:pt>
                <c:pt idx="3">
                  <c:v>0.37518164408269683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0C4-48DC-BBCF-51A692A12936}"/>
            </c:ext>
          </c:extLst>
        </c:ser>
        <c:ser>
          <c:idx val="8"/>
          <c:order val="8"/>
          <c:tx>
            <c:strRef>
              <c:f>пузурьки!$A$10</c:f>
              <c:strCache>
                <c:ptCount val="1"/>
                <c:pt idx="0">
                  <c:v>Ямало-Ненецкий автономный округ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пузурьки!$B$10:$E$10</c:f>
              <c:numCache>
                <c:formatCode>0.00</c:formatCode>
                <c:ptCount val="4"/>
                <c:pt idx="0">
                  <c:v>0.57229220933974589</c:v>
                </c:pt>
                <c:pt idx="1">
                  <c:v>0.5474471686005451</c:v>
                </c:pt>
                <c:pt idx="2">
                  <c:v>0.52699470902943868</c:v>
                </c:pt>
                <c:pt idx="3">
                  <c:v>0.52035542280714409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0C4-48DC-BBCF-51A692A12936}"/>
            </c:ext>
          </c:extLst>
        </c:ser>
        <c:ser>
          <c:idx val="9"/>
          <c:order val="9"/>
          <c:tx>
            <c:strRef>
              <c:f>пузурьки!$A$11</c:f>
              <c:strCache>
                <c:ptCount val="1"/>
                <c:pt idx="0">
                  <c:v>Архангельская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пузурьки!$B$11:$E$11</c:f>
              <c:numCache>
                <c:formatCode>0.00</c:formatCode>
                <c:ptCount val="4"/>
                <c:pt idx="0">
                  <c:v>0.43655011985133579</c:v>
                </c:pt>
                <c:pt idx="1">
                  <c:v>0.54294073742115467</c:v>
                </c:pt>
                <c:pt idx="2">
                  <c:v>0.33953743448899737</c:v>
                </c:pt>
                <c:pt idx="3">
                  <c:v>0.49302404604330796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0C4-48DC-BBCF-51A692A12936}"/>
            </c:ext>
          </c:extLst>
        </c:ser>
        <c:ser>
          <c:idx val="10"/>
          <c:order val="10"/>
          <c:tx>
            <c:strRef>
              <c:f>пузурьки!$A$12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пузурьки!$B$12:$E$12</c:f>
              <c:numCache>
                <c:formatCode>0.00</c:formatCode>
                <c:ptCount val="4"/>
                <c:pt idx="0">
                  <c:v>0.52394701612788563</c:v>
                </c:pt>
                <c:pt idx="1">
                  <c:v>0.61277546097729652</c:v>
                </c:pt>
                <c:pt idx="2">
                  <c:v>0.51440131381503396</c:v>
                </c:pt>
                <c:pt idx="3">
                  <c:v>0.60109216800281506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0C4-48DC-BBCF-51A692A12936}"/>
            </c:ext>
          </c:extLst>
        </c:ser>
        <c:ser>
          <c:idx val="11"/>
          <c:order val="11"/>
          <c:tx>
            <c:strRef>
              <c:f>пузурьки!$A$13</c:f>
              <c:strCache>
                <c:ptCount val="1"/>
                <c:pt idx="0">
                  <c:v>Еврейская автономная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пузурьки!$B$13:$E$13</c:f>
              <c:numCache>
                <c:formatCode>0.00</c:formatCode>
                <c:ptCount val="4"/>
                <c:pt idx="0">
                  <c:v>0.35379024816372096</c:v>
                </c:pt>
                <c:pt idx="1">
                  <c:v>0.44763015082369273</c:v>
                </c:pt>
                <c:pt idx="2">
                  <c:v>0.42301404580224722</c:v>
                </c:pt>
                <c:pt idx="3">
                  <c:v>0.41283437555359481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0C4-48DC-BBCF-51A692A12936}"/>
            </c:ext>
          </c:extLst>
        </c:ser>
        <c:ser>
          <c:idx val="12"/>
          <c:order val="12"/>
          <c:tx>
            <c:strRef>
              <c:f>пузурьки!$A$14</c:f>
              <c:strCache>
                <c:ptCount val="1"/>
                <c:pt idx="0">
                  <c:v>Красноярский край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пузурьки!$B$14:$E$14</c:f>
              <c:numCache>
                <c:formatCode>0.00</c:formatCode>
                <c:ptCount val="4"/>
                <c:pt idx="0">
                  <c:v>0.48245759078490852</c:v>
                </c:pt>
                <c:pt idx="1">
                  <c:v>0.49058161737044115</c:v>
                </c:pt>
                <c:pt idx="2">
                  <c:v>0.38706296702976944</c:v>
                </c:pt>
                <c:pt idx="3">
                  <c:v>0.54237995003482142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0C4-48DC-BBCF-51A692A12936}"/>
            </c:ext>
          </c:extLst>
        </c:ser>
        <c:ser>
          <c:idx val="13"/>
          <c:order val="13"/>
          <c:tx>
            <c:strRef>
              <c:f>пузурьки!$A$15</c:f>
              <c:strCache>
                <c:ptCount val="1"/>
                <c:pt idx="0">
                  <c:v>Ленинградская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пузурьки!$B$15:$E$15</c:f>
              <c:numCache>
                <c:formatCode>0.00</c:formatCode>
                <c:ptCount val="4"/>
                <c:pt idx="0">
                  <c:v>0.47515852914244772</c:v>
                </c:pt>
                <c:pt idx="1">
                  <c:v>0.55105814914343698</c:v>
                </c:pt>
                <c:pt idx="2">
                  <c:v>0.5381784339097101</c:v>
                </c:pt>
                <c:pt idx="3">
                  <c:v>0.42191091486370214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0C4-48DC-BBCF-51A692A12936}"/>
            </c:ext>
          </c:extLst>
        </c:ser>
        <c:ser>
          <c:idx val="14"/>
          <c:order val="14"/>
          <c:tx>
            <c:strRef>
              <c:f>пузурьки!$A$16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пузурьки!$B$16:$E$16</c:f>
              <c:numCache>
                <c:formatCode>0.00</c:formatCode>
                <c:ptCount val="4"/>
                <c:pt idx="0">
                  <c:v>0.4915191639430751</c:v>
                </c:pt>
                <c:pt idx="1">
                  <c:v>0.49932944056264789</c:v>
                </c:pt>
                <c:pt idx="2">
                  <c:v>0.53561031120326685</c:v>
                </c:pt>
                <c:pt idx="3">
                  <c:v>0.51540084402262254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0C4-48DC-BBCF-51A692A12936}"/>
            </c:ext>
          </c:extLst>
        </c:ser>
        <c:ser>
          <c:idx val="15"/>
          <c:order val="15"/>
          <c:tx>
            <c:strRef>
              <c:f>пузурьки!$A$17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C4-48DC-BBCF-51A692A1293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C4-48DC-BBCF-51A692A129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C4-48DC-BBCF-51A692A129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C4-48DC-BBCF-51A692A12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пузурьки!$B$17:$E$17</c:f>
              <c:numCache>
                <c:formatCode>0.00</c:formatCode>
                <c:ptCount val="4"/>
                <c:pt idx="0">
                  <c:v>0.59415183314644204</c:v>
                </c:pt>
                <c:pt idx="1">
                  <c:v>0.56080266803618062</c:v>
                </c:pt>
                <c:pt idx="2">
                  <c:v>0.5211140479771198</c:v>
                </c:pt>
                <c:pt idx="3">
                  <c:v>0.55945449395806268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0C4-48DC-BBCF-51A692A12936}"/>
            </c:ext>
          </c:extLst>
        </c:ser>
        <c:ser>
          <c:idx val="16"/>
          <c:order val="16"/>
          <c:tx>
            <c:strRef>
              <c:f>пузурьки!$A$18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пузурьки!$B$18:$E$18</c:f>
              <c:numCache>
                <c:formatCode>0.00</c:formatCode>
                <c:ptCount val="4"/>
                <c:pt idx="0">
                  <c:v>0.50818835176194155</c:v>
                </c:pt>
                <c:pt idx="1">
                  <c:v>0.53069966454177131</c:v>
                </c:pt>
                <c:pt idx="2">
                  <c:v>0.45357886560941119</c:v>
                </c:pt>
                <c:pt idx="3">
                  <c:v>0.55442097319907346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20C4-48DC-BBCF-51A692A12936}"/>
            </c:ext>
          </c:extLst>
        </c:ser>
        <c:ser>
          <c:idx val="17"/>
          <c:order val="17"/>
          <c:tx>
            <c:strRef>
              <c:f>пузурьки!$A$19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пузурьки!$B$19:$E$19</c:f>
              <c:numCache>
                <c:formatCode>0.00</c:formatCode>
                <c:ptCount val="4"/>
                <c:pt idx="0">
                  <c:v>0.30268639980193407</c:v>
                </c:pt>
                <c:pt idx="1">
                  <c:v>0.48279500598144276</c:v>
                </c:pt>
                <c:pt idx="2">
                  <c:v>0.40622891706943826</c:v>
                </c:pt>
                <c:pt idx="3">
                  <c:v>0.55763340089622404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0C4-48DC-BBCF-51A692A12936}"/>
            </c:ext>
          </c:extLst>
        </c:ser>
        <c:ser>
          <c:idx val="18"/>
          <c:order val="18"/>
          <c:tx>
            <c:strRef>
              <c:f>пузурьки!$A$20</c:f>
              <c:strCache>
                <c:ptCount val="1"/>
                <c:pt idx="0">
                  <c:v>Республика Карелия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пузурьки!$B$20:$E$20</c:f>
              <c:numCache>
                <c:formatCode>0.00</c:formatCode>
                <c:ptCount val="4"/>
                <c:pt idx="0">
                  <c:v>0.33751475317899277</c:v>
                </c:pt>
                <c:pt idx="1">
                  <c:v>0.48963290880123223</c:v>
                </c:pt>
                <c:pt idx="2">
                  <c:v>0.42941790865859875</c:v>
                </c:pt>
                <c:pt idx="3">
                  <c:v>0.57931752486918864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0C4-48DC-BBCF-51A692A12936}"/>
            </c:ext>
          </c:extLst>
        </c:ser>
        <c:ser>
          <c:idx val="19"/>
          <c:order val="19"/>
          <c:tx>
            <c:strRef>
              <c:f>пузурьки!$A$21</c:f>
              <c:strCache>
                <c:ptCount val="1"/>
                <c:pt idx="0">
                  <c:v>Республика Коми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пузурьки!$B$21:$E$21</c:f>
              <c:numCache>
                <c:formatCode>0.00</c:formatCode>
                <c:ptCount val="4"/>
                <c:pt idx="0">
                  <c:v>0.3710579236802718</c:v>
                </c:pt>
                <c:pt idx="1">
                  <c:v>0.49797366702567392</c:v>
                </c:pt>
                <c:pt idx="2">
                  <c:v>0.36923831439431143</c:v>
                </c:pt>
                <c:pt idx="3">
                  <c:v>0.51112634418744685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20C4-48DC-BBCF-51A692A12936}"/>
            </c:ext>
          </c:extLst>
        </c:ser>
        <c:ser>
          <c:idx val="20"/>
          <c:order val="20"/>
          <c:tx>
            <c:strRef>
              <c:f>пузурьки!$A$22</c:f>
              <c:strCache>
                <c:ptCount val="1"/>
                <c:pt idx="0">
                  <c:v>Свердловская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пузурьки!$B$22:$E$22</c:f>
              <c:numCache>
                <c:formatCode>0.00</c:formatCode>
                <c:ptCount val="4"/>
                <c:pt idx="0">
                  <c:v>0.39762505105937451</c:v>
                </c:pt>
                <c:pt idx="1">
                  <c:v>0.54949608437475339</c:v>
                </c:pt>
                <c:pt idx="2">
                  <c:v>0.4527065743167269</c:v>
                </c:pt>
                <c:pt idx="3">
                  <c:v>0.62346792379701044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20C4-48DC-BBCF-51A692A12936}"/>
            </c:ext>
          </c:extLst>
        </c:ser>
        <c:ser>
          <c:idx val="21"/>
          <c:order val="21"/>
          <c:tx>
            <c:strRef>
              <c:f>пузурьки!$A$23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пузурьки!$B$23:$E$23</c:f>
              <c:numCache>
                <c:formatCode>0.00</c:formatCode>
                <c:ptCount val="4"/>
                <c:pt idx="0">
                  <c:v>0.44920605787887902</c:v>
                </c:pt>
                <c:pt idx="1">
                  <c:v>0.60713733338033016</c:v>
                </c:pt>
                <c:pt idx="2">
                  <c:v>0.51855570487777414</c:v>
                </c:pt>
                <c:pt idx="3">
                  <c:v>0.62291137479131575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20C4-48DC-BBCF-51A692A12936}"/>
            </c:ext>
          </c:extLst>
        </c:ser>
        <c:ser>
          <c:idx val="22"/>
          <c:order val="22"/>
          <c:tx>
            <c:strRef>
              <c:f>пузурьки!$A$24</c:f>
              <c:strCache>
                <c:ptCount val="1"/>
                <c:pt idx="0">
                  <c:v>Алтайский край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пузурьки!$B$24:$E$24</c:f>
              <c:numCache>
                <c:formatCode>0.00</c:formatCode>
                <c:ptCount val="4"/>
                <c:pt idx="0">
                  <c:v>0.38328363770537416</c:v>
                </c:pt>
                <c:pt idx="1">
                  <c:v>0.4851238503332761</c:v>
                </c:pt>
                <c:pt idx="2">
                  <c:v>0.36124344491061644</c:v>
                </c:pt>
                <c:pt idx="3">
                  <c:v>0.5904460259245109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20C4-48DC-BBCF-51A692A12936}"/>
            </c:ext>
          </c:extLst>
        </c:ser>
        <c:ser>
          <c:idx val="23"/>
          <c:order val="23"/>
          <c:tx>
            <c:strRef>
              <c:f>пузурьки!$A$25</c:f>
              <c:strCache>
                <c:ptCount val="1"/>
                <c:pt idx="0">
                  <c:v>Амурская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пузурьки!$B$25:$E$25</c:f>
              <c:numCache>
                <c:formatCode>0.00</c:formatCode>
                <c:ptCount val="4"/>
                <c:pt idx="0">
                  <c:v>0.35300302604964007</c:v>
                </c:pt>
                <c:pt idx="1">
                  <c:v>0.44156129112269588</c:v>
                </c:pt>
                <c:pt idx="2">
                  <c:v>0.4335362667599767</c:v>
                </c:pt>
                <c:pt idx="3">
                  <c:v>0.63126735057784877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20C4-48DC-BBCF-51A692A12936}"/>
            </c:ext>
          </c:extLst>
        </c:ser>
        <c:ser>
          <c:idx val="24"/>
          <c:order val="24"/>
          <c:tx>
            <c:strRef>
              <c:f>пузурьки!$A$26</c:f>
              <c:strCache>
                <c:ptCount val="1"/>
                <c:pt idx="0">
                  <c:v>Астраханская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пузурьки!$B$26:$E$26</c:f>
              <c:numCache>
                <c:formatCode>0.00</c:formatCode>
                <c:ptCount val="4"/>
                <c:pt idx="0">
                  <c:v>0.38600747288248838</c:v>
                </c:pt>
                <c:pt idx="1">
                  <c:v>0.51007361834825748</c:v>
                </c:pt>
                <c:pt idx="2">
                  <c:v>0.43254008840377967</c:v>
                </c:pt>
                <c:pt idx="3">
                  <c:v>0.60260288066301582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20C4-48DC-BBCF-51A692A12936}"/>
            </c:ext>
          </c:extLst>
        </c:ser>
        <c:ser>
          <c:idx val="25"/>
          <c:order val="25"/>
          <c:tx>
            <c:strRef>
              <c:f>пузурьки!$A$27</c:f>
              <c:strCache>
                <c:ptCount val="1"/>
                <c:pt idx="0">
                  <c:v>Забайкальский край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пузурьки!$B$27:$E$27</c:f>
              <c:numCache>
                <c:formatCode>0.00</c:formatCode>
                <c:ptCount val="4"/>
                <c:pt idx="0">
                  <c:v>0.41850197556481578</c:v>
                </c:pt>
                <c:pt idx="1">
                  <c:v>0.4016181801197658</c:v>
                </c:pt>
                <c:pt idx="2">
                  <c:v>0.38181612868008374</c:v>
                </c:pt>
                <c:pt idx="3">
                  <c:v>0.50869084193384495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0C4-48DC-BBCF-51A692A12936}"/>
            </c:ext>
          </c:extLst>
        </c:ser>
        <c:ser>
          <c:idx val="26"/>
          <c:order val="26"/>
          <c:tx>
            <c:strRef>
              <c:f>пузурьки!$A$28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пузурьки!$B$28:$E$28</c:f>
              <c:numCache>
                <c:formatCode>0.00</c:formatCode>
                <c:ptCount val="4"/>
                <c:pt idx="0">
                  <c:v>0.49096399350896008</c:v>
                </c:pt>
                <c:pt idx="1">
                  <c:v>0.57570891630540189</c:v>
                </c:pt>
                <c:pt idx="2">
                  <c:v>0.53588827121849436</c:v>
                </c:pt>
                <c:pt idx="3">
                  <c:v>0.5973640527341233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20C4-48DC-BBCF-51A692A12936}"/>
            </c:ext>
          </c:extLst>
        </c:ser>
        <c:ser>
          <c:idx val="27"/>
          <c:order val="27"/>
          <c:tx>
            <c:strRef>
              <c:f>пузурьки!$A$29</c:f>
              <c:strCache>
                <c:ptCount val="1"/>
                <c:pt idx="0">
                  <c:v>Омская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пузурьки!$B$29:$E$29</c:f>
              <c:numCache>
                <c:formatCode>0.00</c:formatCode>
                <c:ptCount val="4"/>
                <c:pt idx="0">
                  <c:v>0.40404884958305354</c:v>
                </c:pt>
                <c:pt idx="1">
                  <c:v>0.54427115253241765</c:v>
                </c:pt>
                <c:pt idx="2">
                  <c:v>0.48238348202173886</c:v>
                </c:pt>
                <c:pt idx="3">
                  <c:v>0.5592205109737034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20C4-48DC-BBCF-51A692A12936}"/>
            </c:ext>
          </c:extLst>
        </c:ser>
        <c:ser>
          <c:idx val="28"/>
          <c:order val="28"/>
          <c:tx>
            <c:strRef>
              <c:f>пузурьки!$A$30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пузурьки!$B$30:$E$30</c:f>
              <c:numCache>
                <c:formatCode>0.00</c:formatCode>
                <c:ptCount val="4"/>
                <c:pt idx="0">
                  <c:v>0.35933199353375733</c:v>
                </c:pt>
                <c:pt idx="1">
                  <c:v>0.54018883460676981</c:v>
                </c:pt>
                <c:pt idx="2">
                  <c:v>0.49132907404014969</c:v>
                </c:pt>
                <c:pt idx="3">
                  <c:v>0.56833051025215509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20C4-48DC-BBCF-51A692A12936}"/>
            </c:ext>
          </c:extLst>
        </c:ser>
        <c:ser>
          <c:idx val="29"/>
          <c:order val="29"/>
          <c:tx>
            <c:strRef>
              <c:f>пузурьки!$A$31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пузурьки!$B$31:$E$31</c:f>
              <c:numCache>
                <c:formatCode>0.00</c:formatCode>
                <c:ptCount val="4"/>
                <c:pt idx="0">
                  <c:v>0.38661290006897076</c:v>
                </c:pt>
                <c:pt idx="1">
                  <c:v>0.53274681105962596</c:v>
                </c:pt>
                <c:pt idx="2">
                  <c:v>0.42916350911718509</c:v>
                </c:pt>
                <c:pt idx="3">
                  <c:v>0.51010600080456769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20C4-48DC-BBCF-51A692A12936}"/>
            </c:ext>
          </c:extLst>
        </c:ser>
        <c:ser>
          <c:idx val="30"/>
          <c:order val="30"/>
          <c:tx>
            <c:strRef>
              <c:f>пузурьки!$A$32</c:f>
              <c:strCache>
                <c:ptCount val="1"/>
                <c:pt idx="0">
                  <c:v>Республика Адыгея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пузурьки!$B$32:$E$32</c:f>
              <c:numCache>
                <c:formatCode>0.00</c:formatCode>
                <c:ptCount val="4"/>
                <c:pt idx="0">
                  <c:v>0.47638960515517109</c:v>
                </c:pt>
                <c:pt idx="1">
                  <c:v>0.45347527748515554</c:v>
                </c:pt>
                <c:pt idx="2">
                  <c:v>0.46256804562917053</c:v>
                </c:pt>
                <c:pt idx="3">
                  <c:v>0.52891897293191148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20C4-48DC-BBCF-51A692A12936}"/>
            </c:ext>
          </c:extLst>
        </c:ser>
        <c:ser>
          <c:idx val="31"/>
          <c:order val="31"/>
          <c:tx>
            <c:strRef>
              <c:f>пузурьки!$A$33</c:f>
              <c:strCache>
                <c:ptCount val="1"/>
                <c:pt idx="0">
                  <c:v>Республика Башкортостан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пузурьки!$B$33:$E$33</c:f>
              <c:numCache>
                <c:formatCode>0.00</c:formatCode>
                <c:ptCount val="4"/>
                <c:pt idx="0">
                  <c:v>0.35583538878069781</c:v>
                </c:pt>
                <c:pt idx="1">
                  <c:v>0.48008637953594302</c:v>
                </c:pt>
                <c:pt idx="2">
                  <c:v>0.51027248774362588</c:v>
                </c:pt>
                <c:pt idx="3">
                  <c:v>0.61738274385197123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20C4-48DC-BBCF-51A692A12936}"/>
            </c:ext>
          </c:extLst>
        </c:ser>
        <c:ser>
          <c:idx val="32"/>
          <c:order val="32"/>
          <c:tx>
            <c:strRef>
              <c:f>пузурьки!$A$34</c:f>
              <c:strCache>
                <c:ptCount val="1"/>
                <c:pt idx="0">
                  <c:v>Республика Бурятия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пузурьки!$B$34:$E$34</c:f>
              <c:numCache>
                <c:formatCode>0.00</c:formatCode>
                <c:ptCount val="4"/>
                <c:pt idx="0">
                  <c:v>0.3705405016500482</c:v>
                </c:pt>
                <c:pt idx="1">
                  <c:v>0.4309933145662036</c:v>
                </c:pt>
                <c:pt idx="2">
                  <c:v>0.37012134389954171</c:v>
                </c:pt>
                <c:pt idx="3">
                  <c:v>0.52054269882961179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20C4-48DC-BBCF-51A692A12936}"/>
            </c:ext>
          </c:extLst>
        </c:ser>
        <c:ser>
          <c:idx val="33"/>
          <c:order val="33"/>
          <c:tx>
            <c:strRef>
              <c:f>пузурьки!$A$35</c:f>
              <c:strCache>
                <c:ptCount val="1"/>
                <c:pt idx="0">
                  <c:v>Республика Марий Эл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пузурьки!$B$35:$E$35</c:f>
              <c:numCache>
                <c:formatCode>0.00</c:formatCode>
                <c:ptCount val="4"/>
                <c:pt idx="0">
                  <c:v>0.37997116927221603</c:v>
                </c:pt>
                <c:pt idx="1">
                  <c:v>0.48177136435241147</c:v>
                </c:pt>
                <c:pt idx="2">
                  <c:v>0.49821650727260536</c:v>
                </c:pt>
                <c:pt idx="3">
                  <c:v>0.5918090180701856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20C4-48DC-BBCF-51A692A12936}"/>
            </c:ext>
          </c:extLst>
        </c:ser>
        <c:ser>
          <c:idx val="34"/>
          <c:order val="34"/>
          <c:tx>
            <c:strRef>
              <c:f>пузурьки!$A$36</c:f>
              <c:strCache>
                <c:ptCount val="1"/>
                <c:pt idx="0">
                  <c:v>Республика Северная Осетия - Алания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пузурьки!$B$36:$E$36</c:f>
              <c:numCache>
                <c:formatCode>0.00</c:formatCode>
                <c:ptCount val="4"/>
                <c:pt idx="0">
                  <c:v>0.34573313581800152</c:v>
                </c:pt>
                <c:pt idx="1">
                  <c:v>0.43624361139615286</c:v>
                </c:pt>
                <c:pt idx="2">
                  <c:v>0.49465975556679004</c:v>
                </c:pt>
                <c:pt idx="3">
                  <c:v>0.44287523258492706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20C4-48DC-BBCF-51A692A12936}"/>
            </c:ext>
          </c:extLst>
        </c:ser>
        <c:ser>
          <c:idx val="35"/>
          <c:order val="35"/>
          <c:tx>
            <c:strRef>
              <c:f>пузурьки!$A$37</c:f>
              <c:strCache>
                <c:ptCount val="1"/>
                <c:pt idx="0">
                  <c:v>Республика Татарстан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пузурьки!$B$37:$E$37</c:f>
              <c:numCache>
                <c:formatCode>0.00</c:formatCode>
                <c:ptCount val="4"/>
                <c:pt idx="0">
                  <c:v>0.43914986482262297</c:v>
                </c:pt>
                <c:pt idx="1">
                  <c:v>0.5226662074915942</c:v>
                </c:pt>
                <c:pt idx="2">
                  <c:v>0.48391512170991569</c:v>
                </c:pt>
                <c:pt idx="3">
                  <c:v>0.60925937741660252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20C4-48DC-BBCF-51A692A12936}"/>
            </c:ext>
          </c:extLst>
        </c:ser>
        <c:ser>
          <c:idx val="36"/>
          <c:order val="36"/>
          <c:tx>
            <c:strRef>
              <c:f>пузурьки!$A$38</c:f>
              <c:strCache>
                <c:ptCount val="1"/>
                <c:pt idx="0">
                  <c:v>Республика Хакасия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пузурьки!$B$38:$E$38</c:f>
              <c:numCache>
                <c:formatCode>0.00</c:formatCode>
                <c:ptCount val="4"/>
                <c:pt idx="0">
                  <c:v>0.55041061807811908</c:v>
                </c:pt>
                <c:pt idx="1">
                  <c:v>0.46483094423673282</c:v>
                </c:pt>
                <c:pt idx="2">
                  <c:v>0.47008029917390104</c:v>
                </c:pt>
                <c:pt idx="3">
                  <c:v>0.5556257101021419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20C4-48DC-BBCF-51A692A12936}"/>
            </c:ext>
          </c:extLst>
        </c:ser>
        <c:ser>
          <c:idx val="37"/>
          <c:order val="37"/>
          <c:tx>
            <c:strRef>
              <c:f>пузурьки!$A$39</c:f>
              <c:strCache>
                <c:ptCount val="1"/>
                <c:pt idx="0">
                  <c:v>Ростовская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пузурьки!$B$39:$E$39</c:f>
              <c:numCache>
                <c:formatCode>0.00</c:formatCode>
                <c:ptCount val="4"/>
                <c:pt idx="0">
                  <c:v>0.40666767764320921</c:v>
                </c:pt>
                <c:pt idx="1">
                  <c:v>0.52397995857328017</c:v>
                </c:pt>
                <c:pt idx="2">
                  <c:v>0.46487932126329823</c:v>
                </c:pt>
                <c:pt idx="3">
                  <c:v>0.6238592673716401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20C4-48DC-BBCF-51A692A12936}"/>
            </c:ext>
          </c:extLst>
        </c:ser>
        <c:ser>
          <c:idx val="38"/>
          <c:order val="38"/>
          <c:tx>
            <c:strRef>
              <c:f>пузурьки!$A$40</c:f>
              <c:strCache>
                <c:ptCount val="1"/>
                <c:pt idx="0">
                  <c:v>Томская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пузурьки!$B$40:$E$40</c:f>
              <c:numCache>
                <c:formatCode>0.00</c:formatCode>
                <c:ptCount val="4"/>
                <c:pt idx="0">
                  <c:v>0.55924732382859221</c:v>
                </c:pt>
                <c:pt idx="1">
                  <c:v>0.5102389735315469</c:v>
                </c:pt>
                <c:pt idx="2">
                  <c:v>0.43722065816059175</c:v>
                </c:pt>
                <c:pt idx="3">
                  <c:v>0.56901973292311592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20C4-48DC-BBCF-51A692A12936}"/>
            </c:ext>
          </c:extLst>
        </c:ser>
        <c:ser>
          <c:idx val="39"/>
          <c:order val="39"/>
          <c:tx>
            <c:strRef>
              <c:f>пузурьки!$A$41</c:f>
              <c:strCache>
                <c:ptCount val="1"/>
                <c:pt idx="0">
                  <c:v>Удмуртская Республика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пузурьки!$B$41:$E$41</c:f>
              <c:numCache>
                <c:formatCode>0.00</c:formatCode>
                <c:ptCount val="4"/>
                <c:pt idx="0">
                  <c:v>0.37254406705025545</c:v>
                </c:pt>
                <c:pt idx="1">
                  <c:v>0.5621168985083711</c:v>
                </c:pt>
                <c:pt idx="2">
                  <c:v>0.44552028649837622</c:v>
                </c:pt>
                <c:pt idx="3">
                  <c:v>0.56086214979182725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20C4-48DC-BBCF-51A692A12936}"/>
            </c:ext>
          </c:extLst>
        </c:ser>
        <c:ser>
          <c:idx val="40"/>
          <c:order val="40"/>
          <c:tx>
            <c:strRef>
              <c:f>пузурьки!$A$42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0C4-48DC-BBCF-51A692A1293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0C4-48DC-BBCF-51A692A129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0C4-48DC-BBCF-51A692A12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пузурьки!$B$42:$E$42</c:f>
              <c:numCache>
                <c:formatCode>0.00</c:formatCode>
                <c:ptCount val="4"/>
                <c:pt idx="0">
                  <c:v>0.4456535105440686</c:v>
                </c:pt>
                <c:pt idx="1">
                  <c:v>0.51996542306540317</c:v>
                </c:pt>
                <c:pt idx="2">
                  <c:v>0.55474038200518538</c:v>
                </c:pt>
                <c:pt idx="3">
                  <c:v>0.62896456512608478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20C4-48DC-BBCF-51A692A12936}"/>
            </c:ext>
          </c:extLst>
        </c:ser>
        <c:ser>
          <c:idx val="41"/>
          <c:order val="41"/>
          <c:tx>
            <c:strRef>
              <c:f>пузурьки!$A$43</c:f>
              <c:strCache>
                <c:ptCount val="1"/>
                <c:pt idx="0">
                  <c:v>Белгородская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пузурьки!$B$43:$E$43</c:f>
              <c:numCache>
                <c:formatCode>0.00</c:formatCode>
                <c:ptCount val="4"/>
                <c:pt idx="0">
                  <c:v>0.42737616252168226</c:v>
                </c:pt>
                <c:pt idx="1">
                  <c:v>0.51221360737490151</c:v>
                </c:pt>
                <c:pt idx="2">
                  <c:v>0.51673593085981917</c:v>
                </c:pt>
                <c:pt idx="3">
                  <c:v>0.54206550489851035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20C4-48DC-BBCF-51A692A12936}"/>
            </c:ext>
          </c:extLst>
        </c:ser>
        <c:ser>
          <c:idx val="42"/>
          <c:order val="42"/>
          <c:tx>
            <c:strRef>
              <c:f>пузурьки!$A$44</c:f>
              <c:strCache>
                <c:ptCount val="1"/>
                <c:pt idx="0">
                  <c:v>Брянская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пузурьки!$B$44:$E$44</c:f>
              <c:numCache>
                <c:formatCode>0.00</c:formatCode>
                <c:ptCount val="4"/>
                <c:pt idx="0">
                  <c:v>0.34836674257726913</c:v>
                </c:pt>
                <c:pt idx="1">
                  <c:v>0.43658327875067582</c:v>
                </c:pt>
                <c:pt idx="2">
                  <c:v>0.37445013221067763</c:v>
                </c:pt>
                <c:pt idx="3">
                  <c:v>0.58175070885692781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20C4-48DC-BBCF-51A692A12936}"/>
            </c:ext>
          </c:extLst>
        </c:ser>
        <c:ser>
          <c:idx val="43"/>
          <c:order val="43"/>
          <c:tx>
            <c:strRef>
              <c:f>пузурьки!$A$45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пузурьки!$B$45:$E$45</c:f>
              <c:numCache>
                <c:formatCode>0.00</c:formatCode>
                <c:ptCount val="4"/>
                <c:pt idx="0">
                  <c:v>0.4023091692436756</c:v>
                </c:pt>
                <c:pt idx="1">
                  <c:v>0.4987312285020879</c:v>
                </c:pt>
                <c:pt idx="2">
                  <c:v>0.46916783098937204</c:v>
                </c:pt>
                <c:pt idx="3">
                  <c:v>0.56679706845329436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20C4-48DC-BBCF-51A692A12936}"/>
            </c:ext>
          </c:extLst>
        </c:ser>
        <c:ser>
          <c:idx val="44"/>
          <c:order val="44"/>
          <c:tx>
            <c:strRef>
              <c:f>пузурьки!$A$46</c:f>
              <c:strCache>
                <c:ptCount val="1"/>
                <c:pt idx="0">
                  <c:v>Вологодская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пузурьки!$B$46:$E$46</c:f>
              <c:numCache>
                <c:formatCode>0.00</c:formatCode>
                <c:ptCount val="4"/>
                <c:pt idx="0">
                  <c:v>0.39091628646579529</c:v>
                </c:pt>
                <c:pt idx="1">
                  <c:v>0.427290797207449</c:v>
                </c:pt>
                <c:pt idx="2">
                  <c:v>0.45534608334286175</c:v>
                </c:pt>
                <c:pt idx="3">
                  <c:v>0.52603958250701488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20C4-48DC-BBCF-51A692A12936}"/>
            </c:ext>
          </c:extLst>
        </c:ser>
        <c:ser>
          <c:idx val="45"/>
          <c:order val="45"/>
          <c:tx>
            <c:strRef>
              <c:f>пузурьки!$A$47</c:f>
              <c:strCache>
                <c:ptCount val="1"/>
                <c:pt idx="0">
                  <c:v>Ивановская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пузурьки!$B$47:$E$47</c:f>
              <c:numCache>
                <c:formatCode>0.00</c:formatCode>
                <c:ptCount val="4"/>
                <c:pt idx="0">
                  <c:v>0.35811681230171327</c:v>
                </c:pt>
                <c:pt idx="1">
                  <c:v>0.47334674319622505</c:v>
                </c:pt>
                <c:pt idx="2">
                  <c:v>0.44733893300098948</c:v>
                </c:pt>
                <c:pt idx="3">
                  <c:v>0.62108453738075331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20C4-48DC-BBCF-51A692A12936}"/>
            </c:ext>
          </c:extLst>
        </c:ser>
        <c:ser>
          <c:idx val="46"/>
          <c:order val="46"/>
          <c:tx>
            <c:strRef>
              <c:f>пузурьки!$A$48</c:f>
              <c:strCache>
                <c:ptCount val="1"/>
                <c:pt idx="0">
                  <c:v>Калининградская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пузурьки!$B$48:$E$48</c:f>
              <c:numCache>
                <c:formatCode>0.00</c:formatCode>
                <c:ptCount val="4"/>
                <c:pt idx="0">
                  <c:v>0.43182062324028653</c:v>
                </c:pt>
                <c:pt idx="1">
                  <c:v>0.56506288650890757</c:v>
                </c:pt>
                <c:pt idx="2">
                  <c:v>0.52950769677714415</c:v>
                </c:pt>
                <c:pt idx="3">
                  <c:v>0.46561945909505081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20C4-48DC-BBCF-51A692A12936}"/>
            </c:ext>
          </c:extLst>
        </c:ser>
        <c:ser>
          <c:idx val="47"/>
          <c:order val="47"/>
          <c:tx>
            <c:strRef>
              <c:f>пузурьки!$A$49</c:f>
              <c:strCache>
                <c:ptCount val="1"/>
                <c:pt idx="0">
                  <c:v>Кемеровская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пузурьки!$B$49:$E$49</c:f>
              <c:numCache>
                <c:formatCode>0.00</c:formatCode>
                <c:ptCount val="4"/>
                <c:pt idx="0">
                  <c:v>0.48105472044026487</c:v>
                </c:pt>
                <c:pt idx="1">
                  <c:v>0.53497960983194848</c:v>
                </c:pt>
                <c:pt idx="2">
                  <c:v>0.44962956862381559</c:v>
                </c:pt>
                <c:pt idx="3">
                  <c:v>0.59411270802476646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20C4-48DC-BBCF-51A692A12936}"/>
            </c:ext>
          </c:extLst>
        </c:ser>
        <c:ser>
          <c:idx val="48"/>
          <c:order val="48"/>
          <c:tx>
            <c:strRef>
              <c:f>пузурьки!$A$50</c:f>
              <c:strCache>
                <c:ptCount val="1"/>
                <c:pt idx="0">
                  <c:v>Нижегородская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пузурьки!$B$50:$E$50</c:f>
              <c:numCache>
                <c:formatCode>0.00</c:formatCode>
                <c:ptCount val="4"/>
                <c:pt idx="0">
                  <c:v>0.41158583653001307</c:v>
                </c:pt>
                <c:pt idx="1">
                  <c:v>0.49401856002464584</c:v>
                </c:pt>
                <c:pt idx="2">
                  <c:v>0.51887138444829561</c:v>
                </c:pt>
                <c:pt idx="3">
                  <c:v>0.56984774919162628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20C4-48DC-BBCF-51A692A12936}"/>
            </c:ext>
          </c:extLst>
        </c:ser>
        <c:ser>
          <c:idx val="49"/>
          <c:order val="49"/>
          <c:tx>
            <c:strRef>
              <c:f>пузурьки!$A$51</c:f>
              <c:strCache>
                <c:ptCount val="1"/>
                <c:pt idx="0">
                  <c:v>Новгородская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пузурьки!$B$51:$E$51</c:f>
              <c:numCache>
                <c:formatCode>0.00</c:formatCode>
                <c:ptCount val="4"/>
                <c:pt idx="0">
                  <c:v>0.44669858461565909</c:v>
                </c:pt>
                <c:pt idx="1">
                  <c:v>0.45646909375859357</c:v>
                </c:pt>
                <c:pt idx="2">
                  <c:v>0.54490094663572808</c:v>
                </c:pt>
                <c:pt idx="3">
                  <c:v>0.61072231443748204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20C4-48DC-BBCF-51A692A12936}"/>
            </c:ext>
          </c:extLst>
        </c:ser>
        <c:ser>
          <c:idx val="50"/>
          <c:order val="50"/>
          <c:tx>
            <c:strRef>
              <c:f>пузурьки!$A$52</c:f>
              <c:strCache>
                <c:ptCount val="1"/>
                <c:pt idx="0">
                  <c:v>Орловская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пузурьки!$B$52:$E$52</c:f>
              <c:numCache>
                <c:formatCode>0.00</c:formatCode>
                <c:ptCount val="4"/>
                <c:pt idx="0">
                  <c:v>0.4652856300939146</c:v>
                </c:pt>
                <c:pt idx="1">
                  <c:v>0.45604344043995748</c:v>
                </c:pt>
                <c:pt idx="2">
                  <c:v>0.35842746893834687</c:v>
                </c:pt>
                <c:pt idx="3">
                  <c:v>0.43002953922246662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20C4-48DC-BBCF-51A692A12936}"/>
            </c:ext>
          </c:extLst>
        </c:ser>
        <c:ser>
          <c:idx val="51"/>
          <c:order val="51"/>
          <c:tx>
            <c:strRef>
              <c:f>пузурьки!$A$53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пузурьки!$B$53:$E$53</c:f>
              <c:numCache>
                <c:formatCode>0.00</c:formatCode>
                <c:ptCount val="4"/>
                <c:pt idx="0">
                  <c:v>0.37491425546576135</c:v>
                </c:pt>
                <c:pt idx="1">
                  <c:v>0.54967984670711956</c:v>
                </c:pt>
                <c:pt idx="2">
                  <c:v>0.50637262330758848</c:v>
                </c:pt>
                <c:pt idx="3">
                  <c:v>0.55195783150371724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20C4-48DC-BBCF-51A692A12936}"/>
            </c:ext>
          </c:extLst>
        </c:ser>
        <c:ser>
          <c:idx val="52"/>
          <c:order val="52"/>
          <c:tx>
            <c:strRef>
              <c:f>пузурьки!$A$54</c:f>
              <c:strCache>
                <c:ptCount val="1"/>
                <c:pt idx="0">
                  <c:v>Псковская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пузурьки!$B$54:$E$54</c:f>
              <c:numCache>
                <c:formatCode>0.00</c:formatCode>
                <c:ptCount val="4"/>
                <c:pt idx="0">
                  <c:v>0.3281207293636148</c:v>
                </c:pt>
                <c:pt idx="1">
                  <c:v>0.41014979340243041</c:v>
                </c:pt>
                <c:pt idx="2">
                  <c:v>0.39759337197232242</c:v>
                </c:pt>
                <c:pt idx="3">
                  <c:v>0.45961118715272442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20C4-48DC-BBCF-51A692A12936}"/>
            </c:ext>
          </c:extLst>
        </c:ser>
        <c:ser>
          <c:idx val="53"/>
          <c:order val="53"/>
          <c:tx>
            <c:strRef>
              <c:f>пузурьки!$A$55</c:f>
              <c:strCache>
                <c:ptCount val="1"/>
                <c:pt idx="0">
                  <c:v>Республика Мордовия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пузурьки!$B$55:$E$55</c:f>
              <c:numCache>
                <c:formatCode>0.00</c:formatCode>
                <c:ptCount val="4"/>
                <c:pt idx="0">
                  <c:v>0.3722087269336346</c:v>
                </c:pt>
                <c:pt idx="1">
                  <c:v>0.52037912577108281</c:v>
                </c:pt>
                <c:pt idx="2">
                  <c:v>0.46743401274261898</c:v>
                </c:pt>
                <c:pt idx="3">
                  <c:v>0.53610041298300737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20C4-48DC-BBCF-51A692A12936}"/>
            </c:ext>
          </c:extLst>
        </c:ser>
        <c:ser>
          <c:idx val="54"/>
          <c:order val="54"/>
          <c:tx>
            <c:strRef>
              <c:f>пузурьки!$A$56</c:f>
              <c:strCache>
                <c:ptCount val="1"/>
                <c:pt idx="0">
                  <c:v>Рязанская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пузурьки!$B$56:$E$56</c:f>
              <c:numCache>
                <c:formatCode>0.00</c:formatCode>
                <c:ptCount val="4"/>
                <c:pt idx="0">
                  <c:v>0.44497316846195151</c:v>
                </c:pt>
                <c:pt idx="1">
                  <c:v>0.46591595438159927</c:v>
                </c:pt>
                <c:pt idx="2">
                  <c:v>0.38952801944461291</c:v>
                </c:pt>
                <c:pt idx="3">
                  <c:v>0.52776299778984881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20C4-48DC-BBCF-51A692A12936}"/>
            </c:ext>
          </c:extLst>
        </c:ser>
        <c:ser>
          <c:idx val="55"/>
          <c:order val="55"/>
          <c:tx>
            <c:strRef>
              <c:f>пузурьки!$A$57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пузурьки!$B$57:$E$57</c:f>
              <c:numCache>
                <c:formatCode>0.00</c:formatCode>
                <c:ptCount val="4"/>
                <c:pt idx="0">
                  <c:v>0.44645418021994221</c:v>
                </c:pt>
                <c:pt idx="1">
                  <c:v>0.55759811406267878</c:v>
                </c:pt>
                <c:pt idx="2">
                  <c:v>0.47226392005672324</c:v>
                </c:pt>
                <c:pt idx="3">
                  <c:v>0.60311837203011787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20C4-48DC-BBCF-51A692A12936}"/>
            </c:ext>
          </c:extLst>
        </c:ser>
        <c:ser>
          <c:idx val="56"/>
          <c:order val="56"/>
          <c:tx>
            <c:strRef>
              <c:f>пузурьки!$A$58</c:f>
              <c:strCache>
                <c:ptCount val="1"/>
                <c:pt idx="0">
                  <c:v>Саратовская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пузурьки!$B$58:$E$58</c:f>
              <c:numCache>
                <c:formatCode>0.00</c:formatCode>
                <c:ptCount val="4"/>
                <c:pt idx="0">
                  <c:v>0.42121450516232467</c:v>
                </c:pt>
                <c:pt idx="1">
                  <c:v>0.46641152769979233</c:v>
                </c:pt>
                <c:pt idx="2">
                  <c:v>0.43145864803950085</c:v>
                </c:pt>
                <c:pt idx="3">
                  <c:v>0.53516854436599959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20C4-48DC-BBCF-51A692A12936}"/>
            </c:ext>
          </c:extLst>
        </c:ser>
        <c:ser>
          <c:idx val="57"/>
          <c:order val="57"/>
          <c:tx>
            <c:strRef>
              <c:f>пузурьки!$A$59</c:f>
              <c:strCache>
                <c:ptCount val="1"/>
                <c:pt idx="0">
                  <c:v>Смоленская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пузурьки!$B$59:$E$59</c:f>
              <c:numCache>
                <c:formatCode>0.00</c:formatCode>
                <c:ptCount val="4"/>
                <c:pt idx="0">
                  <c:v>0.37461908391095866</c:v>
                </c:pt>
                <c:pt idx="1">
                  <c:v>0.48206084503176733</c:v>
                </c:pt>
                <c:pt idx="2">
                  <c:v>0.34799969727646052</c:v>
                </c:pt>
                <c:pt idx="3">
                  <c:v>0.57502561877118907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20C4-48DC-BBCF-51A692A12936}"/>
            </c:ext>
          </c:extLst>
        </c:ser>
        <c:ser>
          <c:idx val="58"/>
          <c:order val="58"/>
          <c:tx>
            <c:strRef>
              <c:f>пузурьки!$A$60</c:f>
              <c:strCache>
                <c:ptCount val="1"/>
                <c:pt idx="0">
                  <c:v>Тамбовская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пузурьки!$B$60:$E$60</c:f>
              <c:numCache>
                <c:formatCode>0.00</c:formatCode>
                <c:ptCount val="4"/>
                <c:pt idx="0">
                  <c:v>0.51055662156724901</c:v>
                </c:pt>
                <c:pt idx="1">
                  <c:v>0.52069897683976585</c:v>
                </c:pt>
                <c:pt idx="2">
                  <c:v>0.51466029949934722</c:v>
                </c:pt>
                <c:pt idx="3">
                  <c:v>0.56785826281414842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20C4-48DC-BBCF-51A692A12936}"/>
            </c:ext>
          </c:extLst>
        </c:ser>
        <c:ser>
          <c:idx val="59"/>
          <c:order val="59"/>
          <c:tx>
            <c:strRef>
              <c:f>пузурьки!$A$61</c:f>
              <c:strCache>
                <c:ptCount val="1"/>
                <c:pt idx="0">
                  <c:v>Тверская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пузурьки!$B$61:$E$61</c:f>
              <c:numCache>
                <c:formatCode>0.00</c:formatCode>
                <c:ptCount val="4"/>
                <c:pt idx="0">
                  <c:v>0.32048685544433719</c:v>
                </c:pt>
                <c:pt idx="1">
                  <c:v>0.42951811532242001</c:v>
                </c:pt>
                <c:pt idx="2">
                  <c:v>0.39077311478551335</c:v>
                </c:pt>
                <c:pt idx="3">
                  <c:v>0.51849217795260705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20C4-48DC-BBCF-51A692A12936}"/>
            </c:ext>
          </c:extLst>
        </c:ser>
        <c:ser>
          <c:idx val="60"/>
          <c:order val="60"/>
          <c:tx>
            <c:strRef>
              <c:f>пузурьки!$A$62</c:f>
              <c:strCache>
                <c:ptCount val="1"/>
                <c:pt idx="0">
                  <c:v>Тульская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пузурьки!$B$62:$E$62</c:f>
              <c:numCache>
                <c:formatCode>0.00</c:formatCode>
                <c:ptCount val="4"/>
                <c:pt idx="0">
                  <c:v>0.37200909780103941</c:v>
                </c:pt>
                <c:pt idx="1">
                  <c:v>0.47502163604466141</c:v>
                </c:pt>
                <c:pt idx="2">
                  <c:v>0.44598547977876069</c:v>
                </c:pt>
                <c:pt idx="3">
                  <c:v>0.50398773432159616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20C4-48DC-BBCF-51A692A12936}"/>
            </c:ext>
          </c:extLst>
        </c:ser>
        <c:ser>
          <c:idx val="61"/>
          <c:order val="61"/>
          <c:tx>
            <c:strRef>
              <c:f>пузурьки!$A$63</c:f>
              <c:strCache>
                <c:ptCount val="1"/>
                <c:pt idx="0">
                  <c:v>Челябинская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пузурьки!$B$63:$E$63</c:f>
              <c:numCache>
                <c:formatCode>0.00</c:formatCode>
                <c:ptCount val="4"/>
                <c:pt idx="0">
                  <c:v>0.49858194093015651</c:v>
                </c:pt>
                <c:pt idx="1">
                  <c:v>0.49586163823701856</c:v>
                </c:pt>
                <c:pt idx="2">
                  <c:v>0.43542740028236998</c:v>
                </c:pt>
                <c:pt idx="3">
                  <c:v>0.59459027239454509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20C4-48DC-BBCF-51A692A12936}"/>
            </c:ext>
          </c:extLst>
        </c:ser>
        <c:ser>
          <c:idx val="62"/>
          <c:order val="62"/>
          <c:tx>
            <c:strRef>
              <c:f>пузурьки!$A$64</c:f>
              <c:strCache>
                <c:ptCount val="1"/>
                <c:pt idx="0">
                  <c:v>Ярославская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пузурьки!$B$64:$E$64</c:f>
              <c:numCache>
                <c:formatCode>0.00</c:formatCode>
                <c:ptCount val="4"/>
                <c:pt idx="0">
                  <c:v>0.4863572177941583</c:v>
                </c:pt>
                <c:pt idx="1">
                  <c:v>0.47021570892092213</c:v>
                </c:pt>
                <c:pt idx="2">
                  <c:v>0.52198167648477956</c:v>
                </c:pt>
                <c:pt idx="3">
                  <c:v>0.58875578263049955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20C4-48DC-BBCF-51A692A12936}"/>
            </c:ext>
          </c:extLst>
        </c:ser>
        <c:ser>
          <c:idx val="63"/>
          <c:order val="63"/>
          <c:tx>
            <c:strRef>
              <c:f>пузурьки!$A$65</c:f>
              <c:strCache>
                <c:ptCount val="1"/>
                <c:pt idx="0">
                  <c:v>Волгоградская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пузурьки!$B$65:$E$65</c:f>
              <c:numCache>
                <c:formatCode>0.00</c:formatCode>
                <c:ptCount val="4"/>
                <c:pt idx="0">
                  <c:v>0.37624061956540111</c:v>
                </c:pt>
                <c:pt idx="1">
                  <c:v>0.45450978501807338</c:v>
                </c:pt>
                <c:pt idx="2">
                  <c:v>0.41714796027499296</c:v>
                </c:pt>
                <c:pt idx="3">
                  <c:v>0.60764094168945371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20C4-48DC-BBCF-51A692A12936}"/>
            </c:ext>
          </c:extLst>
        </c:ser>
        <c:ser>
          <c:idx val="64"/>
          <c:order val="64"/>
          <c:tx>
            <c:strRef>
              <c:f>пузурьки!$A$66</c:f>
              <c:strCache>
                <c:ptCount val="1"/>
                <c:pt idx="0">
                  <c:v>Воронежская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пузурьки!$B$66:$E$66</c:f>
              <c:numCache>
                <c:formatCode>0.00</c:formatCode>
                <c:ptCount val="4"/>
                <c:pt idx="0">
                  <c:v>0.41189695002789378</c:v>
                </c:pt>
                <c:pt idx="1">
                  <c:v>0.48595338872288185</c:v>
                </c:pt>
                <c:pt idx="2">
                  <c:v>0.47213149511494934</c:v>
                </c:pt>
                <c:pt idx="3">
                  <c:v>0.57048912568407995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20C4-48DC-BBCF-51A692A12936}"/>
            </c:ext>
          </c:extLst>
        </c:ser>
        <c:ser>
          <c:idx val="65"/>
          <c:order val="65"/>
          <c:tx>
            <c:strRef>
              <c:f>пузурьки!$A$67</c:f>
              <c:strCache>
                <c:ptCount val="1"/>
                <c:pt idx="0">
                  <c:v>Иркутская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пузурьки!$B$67:$E$67</c:f>
              <c:numCache>
                <c:formatCode>0.00</c:formatCode>
                <c:ptCount val="4"/>
                <c:pt idx="0">
                  <c:v>0.43212321270140119</c:v>
                </c:pt>
                <c:pt idx="1">
                  <c:v>0.44463110101005215</c:v>
                </c:pt>
                <c:pt idx="2">
                  <c:v>0.35928385838625226</c:v>
                </c:pt>
                <c:pt idx="3">
                  <c:v>0.5331042096871097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20C4-48DC-BBCF-51A692A12936}"/>
            </c:ext>
          </c:extLst>
        </c:ser>
        <c:ser>
          <c:idx val="66"/>
          <c:order val="66"/>
          <c:tx>
            <c:strRef>
              <c:f>пузурьки!$A$68</c:f>
              <c:strCache>
                <c:ptCount val="1"/>
                <c:pt idx="0">
                  <c:v>Кабардино-Балкарская Республика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пузурьки!$B$68:$E$68</c:f>
              <c:numCache>
                <c:formatCode>0.00</c:formatCode>
                <c:ptCount val="4"/>
                <c:pt idx="0">
                  <c:v>0.36057424414755601</c:v>
                </c:pt>
                <c:pt idx="1">
                  <c:v>0.4855431554027575</c:v>
                </c:pt>
                <c:pt idx="2">
                  <c:v>0.46473997292731906</c:v>
                </c:pt>
                <c:pt idx="3">
                  <c:v>0.33452921053313095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20C4-48DC-BBCF-51A692A12936}"/>
            </c:ext>
          </c:extLst>
        </c:ser>
        <c:ser>
          <c:idx val="67"/>
          <c:order val="67"/>
          <c:tx>
            <c:strRef>
              <c:f>пузурьки!$A$69</c:f>
              <c:strCache>
                <c:ptCount val="1"/>
                <c:pt idx="0">
                  <c:v>Калужская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пузурьки!$B$69:$E$69</c:f>
              <c:numCache>
                <c:formatCode>0.00</c:formatCode>
                <c:ptCount val="4"/>
                <c:pt idx="0">
                  <c:v>0.40538750426757392</c:v>
                </c:pt>
                <c:pt idx="1">
                  <c:v>0.47352438411528097</c:v>
                </c:pt>
                <c:pt idx="2">
                  <c:v>0.46553613397428523</c:v>
                </c:pt>
                <c:pt idx="3">
                  <c:v>0.51867100227997631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20C4-48DC-BBCF-51A692A12936}"/>
            </c:ext>
          </c:extLst>
        </c:ser>
        <c:ser>
          <c:idx val="68"/>
          <c:order val="68"/>
          <c:tx>
            <c:strRef>
              <c:f>пузурьки!$A$70</c:f>
              <c:strCache>
                <c:ptCount val="1"/>
                <c:pt idx="0">
                  <c:v>Карачаево-Черкесская Республика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пузурьки!$B$70:$E$70</c:f>
              <c:numCache>
                <c:formatCode>0.00</c:formatCode>
                <c:ptCount val="4"/>
                <c:pt idx="0">
                  <c:v>0.43665343995819422</c:v>
                </c:pt>
                <c:pt idx="1">
                  <c:v>0.40701012348214355</c:v>
                </c:pt>
                <c:pt idx="2">
                  <c:v>0.43585018664720265</c:v>
                </c:pt>
                <c:pt idx="3">
                  <c:v>0.43621388980075249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20C4-48DC-BBCF-51A692A12936}"/>
            </c:ext>
          </c:extLst>
        </c:ser>
        <c:ser>
          <c:idx val="69"/>
          <c:order val="69"/>
          <c:tx>
            <c:strRef>
              <c:f>пузурьки!$A$71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пузурьки!$B$71:$E$71</c:f>
              <c:numCache>
                <c:formatCode>0.00</c:formatCode>
                <c:ptCount val="4"/>
                <c:pt idx="0">
                  <c:v>0.3846078558316231</c:v>
                </c:pt>
                <c:pt idx="1">
                  <c:v>0.53271481996567238</c:v>
                </c:pt>
                <c:pt idx="2">
                  <c:v>0.36238670331638201</c:v>
                </c:pt>
                <c:pt idx="3">
                  <c:v>0.53289395752041047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20C4-48DC-BBCF-51A692A12936}"/>
            </c:ext>
          </c:extLst>
        </c:ser>
        <c:ser>
          <c:idx val="70"/>
          <c:order val="70"/>
          <c:tx>
            <c:strRef>
              <c:f>пузурьки!$A$72</c:f>
              <c:strCache>
                <c:ptCount val="1"/>
                <c:pt idx="0">
                  <c:v>Костромская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пузурьки!$B$72:$E$72</c:f>
              <c:numCache>
                <c:formatCode>0.00</c:formatCode>
                <c:ptCount val="4"/>
                <c:pt idx="0">
                  <c:v>0.35451003602848802</c:v>
                </c:pt>
                <c:pt idx="1">
                  <c:v>0.4690513612660786</c:v>
                </c:pt>
                <c:pt idx="2">
                  <c:v>0.37690828188420394</c:v>
                </c:pt>
                <c:pt idx="3">
                  <c:v>0.53587485754519304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20C4-48DC-BBCF-51A692A12936}"/>
            </c:ext>
          </c:extLst>
        </c:ser>
        <c:ser>
          <c:idx val="71"/>
          <c:order val="71"/>
          <c:tx>
            <c:strRef>
              <c:f>пузурьки!$A$73</c:f>
              <c:strCache>
                <c:ptCount val="1"/>
                <c:pt idx="0">
                  <c:v>Курганская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пузурьки!$B$73:$E$73</c:f>
              <c:numCache>
                <c:formatCode>0.00</c:formatCode>
                <c:ptCount val="4"/>
                <c:pt idx="0">
                  <c:v>0.43590460992043162</c:v>
                </c:pt>
                <c:pt idx="1">
                  <c:v>0.45141238555853069</c:v>
                </c:pt>
                <c:pt idx="2">
                  <c:v>0.38115038408550489</c:v>
                </c:pt>
                <c:pt idx="3">
                  <c:v>0.55713606208719224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20C4-48DC-BBCF-51A692A12936}"/>
            </c:ext>
          </c:extLst>
        </c:ser>
        <c:ser>
          <c:idx val="72"/>
          <c:order val="72"/>
          <c:tx>
            <c:strRef>
              <c:f>пузурьки!$A$74</c:f>
              <c:strCache>
                <c:ptCount val="1"/>
                <c:pt idx="0">
                  <c:v>Курская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пузурьки!$B$74:$E$74</c:f>
              <c:numCache>
                <c:formatCode>0.00</c:formatCode>
                <c:ptCount val="4"/>
                <c:pt idx="0">
                  <c:v>0.56906456890432433</c:v>
                </c:pt>
                <c:pt idx="1">
                  <c:v>0.43145582056207193</c:v>
                </c:pt>
                <c:pt idx="2">
                  <c:v>0.31557626819205303</c:v>
                </c:pt>
                <c:pt idx="3">
                  <c:v>0.56740802487978947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20C4-48DC-BBCF-51A692A12936}"/>
            </c:ext>
          </c:extLst>
        </c:ser>
        <c:ser>
          <c:idx val="73"/>
          <c:order val="73"/>
          <c:tx>
            <c:strRef>
              <c:f>пузурьки!$A$75</c:f>
              <c:strCache>
                <c:ptCount val="1"/>
                <c:pt idx="0">
                  <c:v>Липецкая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пузурьки!$B$75:$E$75</c:f>
              <c:numCache>
                <c:formatCode>0.00</c:formatCode>
                <c:ptCount val="4"/>
                <c:pt idx="0">
                  <c:v>0.44914003147845416</c:v>
                </c:pt>
                <c:pt idx="1">
                  <c:v>0.50732904444653504</c:v>
                </c:pt>
                <c:pt idx="2">
                  <c:v>0.47315139255277106</c:v>
                </c:pt>
                <c:pt idx="3">
                  <c:v>0.5758973748906504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20C4-48DC-BBCF-51A692A12936}"/>
            </c:ext>
          </c:extLst>
        </c:ser>
        <c:ser>
          <c:idx val="74"/>
          <c:order val="74"/>
          <c:tx>
            <c:strRef>
              <c:f>пузурьки!$A$76</c:f>
              <c:strCache>
                <c:ptCount val="1"/>
                <c:pt idx="0">
                  <c:v>Республика Калмыкия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20C4-48DC-BBCF-51A692A12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пузурьки!$B$76:$E$76</c:f>
              <c:numCache>
                <c:formatCode>0.00</c:formatCode>
                <c:ptCount val="4"/>
                <c:pt idx="0">
                  <c:v>0.39511607199426652</c:v>
                </c:pt>
                <c:pt idx="1">
                  <c:v>0.32792584390895202</c:v>
                </c:pt>
                <c:pt idx="2">
                  <c:v>0.39057794412519597</c:v>
                </c:pt>
                <c:pt idx="3">
                  <c:v>0.49222293850333365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20C4-48DC-BBCF-51A692A12936}"/>
            </c:ext>
          </c:extLst>
        </c:ser>
        <c:ser>
          <c:idx val="75"/>
          <c:order val="75"/>
          <c:tx>
            <c:strRef>
              <c:f>пузурьки!$A$77</c:f>
              <c:strCache>
                <c:ptCount val="1"/>
                <c:pt idx="0">
                  <c:v>Ставропольский край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пузурьки!$B$77:$E$77</c:f>
              <c:numCache>
                <c:formatCode>0.00</c:formatCode>
                <c:ptCount val="4"/>
                <c:pt idx="0">
                  <c:v>0.42724992635098924</c:v>
                </c:pt>
                <c:pt idx="1">
                  <c:v>0.42022425757436771</c:v>
                </c:pt>
                <c:pt idx="2">
                  <c:v>0.48547070977600892</c:v>
                </c:pt>
                <c:pt idx="3">
                  <c:v>0.6130631998881193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20C4-48DC-BBCF-51A692A12936}"/>
            </c:ext>
          </c:extLst>
        </c:ser>
        <c:ser>
          <c:idx val="76"/>
          <c:order val="76"/>
          <c:tx>
            <c:strRef>
              <c:f>пузурьки!$A$78</c:f>
              <c:strCache>
                <c:ptCount val="1"/>
                <c:pt idx="0">
                  <c:v>Ульяновская область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пузурьки!$B$78:$E$78</c:f>
              <c:numCache>
                <c:formatCode>0.00</c:formatCode>
                <c:ptCount val="4"/>
                <c:pt idx="0">
                  <c:v>0.41430874468306894</c:v>
                </c:pt>
                <c:pt idx="1">
                  <c:v>0.49565338648090618</c:v>
                </c:pt>
                <c:pt idx="2">
                  <c:v>0.45542485187290638</c:v>
                </c:pt>
                <c:pt idx="3">
                  <c:v>0.53573595927962103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20C4-48DC-BBCF-51A692A12936}"/>
            </c:ext>
          </c:extLst>
        </c:ser>
        <c:ser>
          <c:idx val="77"/>
          <c:order val="77"/>
          <c:tx>
            <c:strRef>
              <c:f>пузурьки!$A$79</c:f>
              <c:strCache>
                <c:ptCount val="1"/>
                <c:pt idx="0">
                  <c:v>Республика Алтай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пузурьки!$B$79:$E$79</c:f>
              <c:numCache>
                <c:formatCode>0.00</c:formatCode>
                <c:ptCount val="4"/>
                <c:pt idx="0">
                  <c:v>0.44103163108638377</c:v>
                </c:pt>
                <c:pt idx="1">
                  <c:v>0.37264430166799722</c:v>
                </c:pt>
                <c:pt idx="2">
                  <c:v>0.47775089535236825</c:v>
                </c:pt>
                <c:pt idx="3">
                  <c:v>0.53287457669485006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20C4-48DC-BBCF-51A692A12936}"/>
            </c:ext>
          </c:extLst>
        </c:ser>
        <c:ser>
          <c:idx val="78"/>
          <c:order val="78"/>
          <c:tx>
            <c:strRef>
              <c:f>пузурьки!$A$80</c:f>
              <c:strCache>
                <c:ptCount val="1"/>
                <c:pt idx="0">
                  <c:v>Республика Дагестан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пузурьки!$B$80:$E$80</c:f>
              <c:numCache>
                <c:formatCode>0.00</c:formatCode>
                <c:ptCount val="4"/>
                <c:pt idx="0">
                  <c:v>0.47994270436748476</c:v>
                </c:pt>
                <c:pt idx="1">
                  <c:v>0.35145475017471023</c:v>
                </c:pt>
                <c:pt idx="2">
                  <c:v>0.34934931454846974</c:v>
                </c:pt>
                <c:pt idx="3">
                  <c:v>0.48436337085501147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20C4-48DC-BBCF-51A692A12936}"/>
            </c:ext>
          </c:extLst>
        </c:ser>
        <c:ser>
          <c:idx val="79"/>
          <c:order val="79"/>
          <c:tx>
            <c:strRef>
              <c:f>пузурьки!$A$81</c:f>
              <c:strCache>
                <c:ptCount val="1"/>
                <c:pt idx="0">
                  <c:v>Республика Ингушетия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пузурьки!$B$81:$E$81</c:f>
              <c:numCache>
                <c:formatCode>0.00</c:formatCode>
                <c:ptCount val="4"/>
                <c:pt idx="0">
                  <c:v>0.39889744744582972</c:v>
                </c:pt>
                <c:pt idx="1">
                  <c:v>0.41139353201232021</c:v>
                </c:pt>
                <c:pt idx="2">
                  <c:v>0.44071890698335475</c:v>
                </c:pt>
                <c:pt idx="3">
                  <c:v>0.35116394873714502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20C4-48DC-BBCF-51A692A12936}"/>
            </c:ext>
          </c:extLst>
        </c:ser>
        <c:ser>
          <c:idx val="80"/>
          <c:order val="80"/>
          <c:tx>
            <c:strRef>
              <c:f>пузурьки!$A$82</c:f>
              <c:strCache>
                <c:ptCount val="1"/>
                <c:pt idx="0">
                  <c:v>Республика Тыва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0C4-48DC-BBCF-51A692A12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пузурьки!$B$82:$E$82</c:f>
              <c:numCache>
                <c:formatCode>0.00</c:formatCode>
                <c:ptCount val="4"/>
                <c:pt idx="0">
                  <c:v>0.25606604873564048</c:v>
                </c:pt>
                <c:pt idx="1">
                  <c:v>0.42478851582335342</c:v>
                </c:pt>
                <c:pt idx="2">
                  <c:v>0.45982637150722389</c:v>
                </c:pt>
                <c:pt idx="3">
                  <c:v>0.48503188371073591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20C4-48DC-BBCF-51A692A12936}"/>
            </c:ext>
          </c:extLst>
        </c:ser>
        <c:ser>
          <c:idx val="81"/>
          <c:order val="81"/>
          <c:tx>
            <c:strRef>
              <c:f>пузурьки!$A$83</c:f>
              <c:strCache>
                <c:ptCount val="1"/>
                <c:pt idx="0">
                  <c:v>Чеченская Республика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20C4-48DC-BBCF-51A692A12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пузурьки!$B$83:$E$83</c:f>
              <c:numCache>
                <c:formatCode>0.00</c:formatCode>
                <c:ptCount val="4"/>
                <c:pt idx="0">
                  <c:v>0.4879582506953738</c:v>
                </c:pt>
                <c:pt idx="1">
                  <c:v>0.45913654103218082</c:v>
                </c:pt>
                <c:pt idx="2">
                  <c:v>0.42693637989360544</c:v>
                </c:pt>
                <c:pt idx="3">
                  <c:v>0.31992668499471755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20C4-48DC-BBCF-51A692A12936}"/>
            </c:ext>
          </c:extLst>
        </c:ser>
        <c:ser>
          <c:idx val="82"/>
          <c:order val="82"/>
          <c:tx>
            <c:strRef>
              <c:f>пузурьки!$A$84</c:f>
              <c:strCache>
                <c:ptCount val="1"/>
                <c:pt idx="0">
                  <c:v>Москва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20C4-48DC-BBCF-51A692A1293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20C4-48DC-BBCF-51A692A1293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20C4-48DC-BBCF-51A692A129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20C4-48DC-BBCF-51A692A12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пузурьки!$B$84:$E$84</c:f>
              <c:numCache>
                <c:formatCode>0.00</c:formatCode>
                <c:ptCount val="4"/>
                <c:pt idx="0">
                  <c:v>0.30155261723827842</c:v>
                </c:pt>
                <c:pt idx="1">
                  <c:v>0.45489471594483788</c:v>
                </c:pt>
                <c:pt idx="2">
                  <c:v>0.74588579571369173</c:v>
                </c:pt>
                <c:pt idx="3">
                  <c:v>0.58365943200493864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20C4-48DC-BBCF-51A692A12936}"/>
            </c:ext>
          </c:extLst>
        </c:ser>
        <c:ser>
          <c:idx val="83"/>
          <c:order val="83"/>
          <c:tx>
            <c:strRef>
              <c:f>пузурьки!$A$85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пузурьки!$B$85:$E$85</c:f>
              <c:numCache>
                <c:formatCode>0.00</c:formatCode>
                <c:ptCount val="4"/>
                <c:pt idx="0">
                  <c:v>0.32604886614417056</c:v>
                </c:pt>
                <c:pt idx="1">
                  <c:v>0.38257296195921453</c:v>
                </c:pt>
                <c:pt idx="2">
                  <c:v>0.42662024784727776</c:v>
                </c:pt>
                <c:pt idx="3">
                  <c:v>0.5544661971542334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20C4-48DC-BBCF-51A692A12936}"/>
            </c:ext>
          </c:extLst>
        </c:ser>
        <c:ser>
          <c:idx val="84"/>
          <c:order val="84"/>
          <c:tx>
            <c:strRef>
              <c:f>пузурьки!$A$86</c:f>
              <c:strCache>
                <c:ptCount val="1"/>
                <c:pt idx="0">
                  <c:v>Севастополь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bg1">
                  <a:lumMod val="85000"/>
                  <a:alpha val="3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пузурьки!$B$86:$E$86</c:f>
              <c:numCache>
                <c:formatCode>0.00</c:formatCode>
                <c:ptCount val="4"/>
                <c:pt idx="0">
                  <c:v>0.52942932589512703</c:v>
                </c:pt>
                <c:pt idx="1">
                  <c:v>0.41668099128287595</c:v>
                </c:pt>
                <c:pt idx="2">
                  <c:v>0.47628486125992853</c:v>
                </c:pt>
                <c:pt idx="3">
                  <c:v>0.57041264836496919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20C4-48DC-BBCF-51A692A12936}"/>
            </c:ext>
          </c:extLst>
        </c:ser>
        <c:ser>
          <c:idx val="85"/>
          <c:order val="85"/>
          <c:tx>
            <c:strRef>
              <c:f>пузурьки!$A$87</c:f>
              <c:strCache>
                <c:ptCount val="1"/>
                <c:pt idx="0">
                  <c:v>РФ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 w="3175"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пузурьки!$B$1:$E$1</c:f>
              <c:strCache>
                <c:ptCount val="4"/>
                <c:pt idx="0">
                  <c:v>Дошкольное</c:v>
                </c:pt>
                <c:pt idx="1">
                  <c:v>Дополнительное</c:v>
                </c:pt>
                <c:pt idx="2">
                  <c:v>Общее (школьное)</c:v>
                </c:pt>
                <c:pt idx="3">
                  <c:v>Профессиональное (среднее)</c:v>
                </c:pt>
              </c:strCache>
            </c:strRef>
          </c:cat>
          <c:val>
            <c:numRef>
              <c:f>пузурьки!$B$87:$E$87</c:f>
              <c:numCache>
                <c:formatCode>0.00</c:formatCode>
                <c:ptCount val="4"/>
                <c:pt idx="0">
                  <c:v>0.42519526344628877</c:v>
                </c:pt>
                <c:pt idx="1">
                  <c:v>0.49401144706227684</c:v>
                </c:pt>
                <c:pt idx="2">
                  <c:v>0.46103325270743101</c:v>
                </c:pt>
                <c:pt idx="3">
                  <c:v>0.55506804389399567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20C4-48DC-BBCF-51A692A12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001536"/>
        <c:axId val="203528960"/>
      </c:lineChart>
      <c:catAx>
        <c:axId val="1520015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3528960"/>
        <c:crosses val="autoZero"/>
        <c:auto val="1"/>
        <c:lblAlgn val="ctr"/>
        <c:lblOffset val="100"/>
        <c:noMultiLvlLbl val="0"/>
      </c:catAx>
      <c:valAx>
        <c:axId val="2035289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2001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87065700784785E-2"/>
          <c:y val="2.1005808611946921E-2"/>
          <c:w val="0.9380654743738428"/>
          <c:h val="1"/>
        </c:manualLayout>
      </c:layout>
      <c:doughnut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F-4DE8-89D7-68EE4EF0B89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F-4DE8-89D7-68EE4EF0B89B}"/>
              </c:ext>
            </c:extLst>
          </c:dPt>
          <c:dLbls>
            <c:dLbl>
              <c:idx val="0"/>
              <c:layout>
                <c:manualLayout>
                  <c:x val="-1.312906203141276E-2"/>
                  <c:y val="-0.4356725900547621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985513438727128"/>
                      <c:h val="0.33648396606437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9F-4DE8-89D7-68EE4EF0B8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9F-4DE8-89D7-68EE4EF0B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'[Mtb_final-P_1.xlsx]545 (3)'!$D$2:$D$3</c:f>
              <c:numCache>
                <c:formatCode>0.0%</c:formatCode>
                <c:ptCount val="2"/>
                <c:pt idx="0">
                  <c:v>0.99946737683089215</c:v>
                </c:pt>
                <c:pt idx="1">
                  <c:v>5.3262316910784868E-4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9F-4DE8-89D7-68EE4EF0B8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879610978860192E-2"/>
          <c:y val="0"/>
          <c:w val="0.9380654743738428"/>
          <c:h val="1"/>
        </c:manualLayout>
      </c:layout>
      <c:doughnut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A-4F2B-90C8-81DE0CF093D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FA-4F2B-90C8-81DE0CF093D1}"/>
              </c:ext>
            </c:extLst>
          </c:dPt>
          <c:dLbls>
            <c:dLbl>
              <c:idx val="0"/>
              <c:layout>
                <c:manualLayout>
                  <c:x val="-1.288245750472173E-2"/>
                  <c:y val="-0.4198671168349153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985513438727128"/>
                      <c:h val="0.33648396606437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FA-4F2B-90C8-81DE0CF093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FA-4F2B-90C8-81DE0CF093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'[Mtb_final-P_1.xlsx]545 (3)'!$D$4:$D$5</c:f>
              <c:numCache>
                <c:formatCode>0.0%</c:formatCode>
                <c:ptCount val="2"/>
                <c:pt idx="0">
                  <c:v>0.99520766773162939</c:v>
                </c:pt>
                <c:pt idx="1">
                  <c:v>4.7923322683706138E-3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FA-4F2B-90C8-81DE0CF093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3377077865267"/>
          <c:y val="6.9986508728686309E-2"/>
          <c:w val="0.84511067366579173"/>
          <c:h val="0.75812693617600346"/>
        </c:manualLayout>
      </c:layout>
      <c:lineChart>
        <c:grouping val="standard"/>
        <c:varyColors val="0"/>
        <c:ser>
          <c:idx val="0"/>
          <c:order val="0"/>
          <c:tx>
            <c:strRef>
              <c:f>'[Mtb_final-P_1.xlsx]545 (3)'!$A$2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'[Mtb_final-P_1.xlsx]545 (3)'!$B$1:$D$1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'[Mtb_final-P_1.xlsx]545 (3)'!$B$2:$D$2</c:f>
              <c:numCache>
                <c:formatCode>0.0%</c:formatCode>
                <c:ptCount val="3"/>
                <c:pt idx="0">
                  <c:v>0.99949302915082383</c:v>
                </c:pt>
                <c:pt idx="1">
                  <c:v>0.99973951549882778</c:v>
                </c:pt>
                <c:pt idx="2">
                  <c:v>0.99946737683089215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A-42E9-9EB2-614B2F15593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665392"/>
        <c:axId val="329664832"/>
      </c:lineChart>
      <c:catAx>
        <c:axId val="3296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9664832"/>
        <c:crosses val="autoZero"/>
        <c:auto val="1"/>
        <c:lblAlgn val="ctr"/>
        <c:lblOffset val="100"/>
        <c:noMultiLvlLbl val="0"/>
      </c:catAx>
      <c:valAx>
        <c:axId val="32966483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2966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432502187226595"/>
          <c:y val="0.53721077225059399"/>
          <c:w val="0.48634995625546806"/>
          <c:h val="0.12472744984184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3377077865267"/>
          <c:y val="6.2166374283949714E-2"/>
          <c:w val="0.84511067366579173"/>
          <c:h val="0.76594707062074008"/>
        </c:manualLayout>
      </c:layout>
      <c:lineChart>
        <c:grouping val="standard"/>
        <c:varyColors val="0"/>
        <c:ser>
          <c:idx val="0"/>
          <c:order val="0"/>
          <c:tx>
            <c:strRef>
              <c:f>'[Mtb_final-P_1.xlsx]545 (3)'!$A$4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'[Mtb_final-P_1.xlsx]545 (3)'!$B$1:$D$1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'[Mtb_final-P_1.xlsx]545 (3)'!$B$4:$D$4</c:f>
              <c:numCache>
                <c:formatCode>0.0%</c:formatCode>
                <c:ptCount val="3"/>
                <c:pt idx="0">
                  <c:v>0.99696816574027292</c:v>
                </c:pt>
                <c:pt idx="1">
                  <c:v>0.99296874999999996</c:v>
                </c:pt>
                <c:pt idx="2">
                  <c:v>0.99520766773162939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C5-43CF-A5C4-A70B2467AD39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934512"/>
        <c:axId val="206935632"/>
      </c:lineChart>
      <c:catAx>
        <c:axId val="20693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6935632"/>
        <c:crosses val="autoZero"/>
        <c:auto val="1"/>
        <c:lblAlgn val="ctr"/>
        <c:lblOffset val="100"/>
        <c:noMultiLvlLbl val="0"/>
      </c:catAx>
      <c:valAx>
        <c:axId val="20693563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0693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676946631671035"/>
          <c:y val="0.51132079655830043"/>
          <c:w val="0.36479440069991254"/>
          <c:h val="0.12472744984184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'[Mtb_final-P_1.xlsx]Лист1'!$A$1:$C$1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'[Mtb_final-P_1.xlsx]Лист1'!$A$2:$C$2</c:f>
              <c:numCache>
                <c:formatCode>0%</c:formatCode>
                <c:ptCount val="3"/>
                <c:pt idx="0">
                  <c:v>0.92708333333333348</c:v>
                </c:pt>
                <c:pt idx="1">
                  <c:v>0.956989247311828</c:v>
                </c:pt>
                <c:pt idx="2">
                  <c:v>0.96296296296296291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C-47DB-A36C-73ABB481AA1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827504"/>
        <c:axId val="206829184"/>
      </c:lineChart>
      <c:catAx>
        <c:axId val="20682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6829184"/>
        <c:crosses val="autoZero"/>
        <c:auto val="1"/>
        <c:lblAlgn val="ctr"/>
        <c:lblOffset val="100"/>
        <c:noMultiLvlLbl val="0"/>
      </c:catAx>
      <c:valAx>
        <c:axId val="206829184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20682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79610978860192E-2"/>
          <c:y val="0"/>
          <c:w val="0.9380654743738428"/>
          <c:h val="1"/>
        </c:manualLayout>
      </c:layout>
      <c:doughnut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8D-43A3-ADBD-6E23D020169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8D-43A3-ADBD-6E23D0201690}"/>
              </c:ext>
            </c:extLst>
          </c:dPt>
          <c:dLbls>
            <c:dLbl>
              <c:idx val="0"/>
              <c:layout>
                <c:manualLayout>
                  <c:x val="-5.562046023316853E-2"/>
                  <c:y val="-0.324248705712385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985513438727128"/>
                      <c:h val="0.33648396606437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8D-43A3-ADBD-6E23D02016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8D-43A3-ADBD-6E23D0201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'[Mtb_final-P_1.xlsx]Лист1'!$C$2:$C$3</c:f>
              <c:numCache>
                <c:formatCode>0%</c:formatCode>
                <c:ptCount val="2"/>
                <c:pt idx="0">
                  <c:v>0.96296296296296291</c:v>
                </c:pt>
                <c:pt idx="1">
                  <c:v>3.703703703703709E-2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8D-43A3-ADBD-6E23D02016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Число организаций</a:t>
            </a:r>
            <a:r>
              <a:rPr lang="ru-RU" sz="1400" baseline="0" dirty="0">
                <a:solidFill>
                  <a:schemeClr val="bg1"/>
                </a:solidFill>
              </a:rPr>
              <a:t> общего образования, село</a:t>
            </a:r>
            <a:endParaRPr lang="ru-RU" sz="1400" dirty="0">
              <a:solidFill>
                <a:schemeClr val="bg1"/>
              </a:solidFill>
            </a:endParaRPr>
          </a:p>
        </c:rich>
      </c:tx>
      <c:overlay val="0"/>
      <c:spPr>
        <a:solidFill>
          <a:srgbClr val="1F497D">
            <a:lumMod val="75000"/>
          </a:srgbClr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Данные!$F$3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7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Данные!$E$4:$E$8</c:f>
              <c:strCache>
                <c:ptCount val="5"/>
                <c:pt idx="0">
                  <c:v>Тамбовская область</c:v>
                </c:pt>
                <c:pt idx="1">
                  <c:v>Красноярский край</c:v>
                </c:pt>
                <c:pt idx="2">
                  <c:v>Приморский край</c:v>
                </c:pt>
                <c:pt idx="3">
                  <c:v>Республика Бурятия</c:v>
                </c:pt>
                <c:pt idx="4">
                  <c:v>Хабаровский край</c:v>
                </c:pt>
              </c:strCache>
            </c:strRef>
          </c:cat>
          <c:val>
            <c:numRef>
              <c:f>Данные!$F$4:$F$8</c:f>
              <c:numCache>
                <c:formatCode>#,##0</c:formatCode>
                <c:ptCount val="5"/>
                <c:pt idx="0">
                  <c:v>484</c:v>
                </c:pt>
                <c:pt idx="1">
                  <c:v>830</c:v>
                </c:pt>
                <c:pt idx="2">
                  <c:v>343</c:v>
                </c:pt>
                <c:pt idx="3">
                  <c:v>423</c:v>
                </c:pt>
                <c:pt idx="4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8-489A-BC7E-2FB2DDE18880}"/>
            </c:ext>
          </c:extLst>
        </c:ser>
        <c:ser>
          <c:idx val="1"/>
          <c:order val="1"/>
          <c:tx>
            <c:strRef>
              <c:f>Данные!$G$3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7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Данные!$E$4:$E$8</c:f>
              <c:strCache>
                <c:ptCount val="5"/>
                <c:pt idx="0">
                  <c:v>Тамбовская область</c:v>
                </c:pt>
                <c:pt idx="1">
                  <c:v>Красноярский край</c:v>
                </c:pt>
                <c:pt idx="2">
                  <c:v>Приморский край</c:v>
                </c:pt>
                <c:pt idx="3">
                  <c:v>Республика Бурятия</c:v>
                </c:pt>
                <c:pt idx="4">
                  <c:v>Хабаровский край</c:v>
                </c:pt>
              </c:strCache>
            </c:strRef>
          </c:cat>
          <c:val>
            <c:numRef>
              <c:f>Данные!$G$4:$G$8</c:f>
              <c:numCache>
                <c:formatCode>#,##0</c:formatCode>
                <c:ptCount val="5"/>
                <c:pt idx="0">
                  <c:v>117</c:v>
                </c:pt>
                <c:pt idx="1">
                  <c:v>651</c:v>
                </c:pt>
                <c:pt idx="2">
                  <c:v>311</c:v>
                </c:pt>
                <c:pt idx="3">
                  <c:v>374</c:v>
                </c:pt>
                <c:pt idx="4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8-489A-BC7E-2FB2DDE18880}"/>
            </c:ext>
          </c:extLst>
        </c:ser>
        <c:ser>
          <c:idx val="2"/>
          <c:order val="2"/>
          <c:tx>
            <c:strRef>
              <c:f>Данные!$H$3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7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Данные!$E$4:$E$8</c:f>
              <c:strCache>
                <c:ptCount val="5"/>
                <c:pt idx="0">
                  <c:v>Тамбовская область</c:v>
                </c:pt>
                <c:pt idx="1">
                  <c:v>Красноярский край</c:v>
                </c:pt>
                <c:pt idx="2">
                  <c:v>Приморский край</c:v>
                </c:pt>
                <c:pt idx="3">
                  <c:v>Республика Бурятия</c:v>
                </c:pt>
                <c:pt idx="4">
                  <c:v>Хабаровский край</c:v>
                </c:pt>
              </c:strCache>
            </c:strRef>
          </c:cat>
          <c:val>
            <c:numRef>
              <c:f>Данные!$H$4:$H$8</c:f>
              <c:numCache>
                <c:formatCode>#,##0</c:formatCode>
                <c:ptCount val="5"/>
                <c:pt idx="0">
                  <c:v>35</c:v>
                </c:pt>
                <c:pt idx="1">
                  <c:v>603</c:v>
                </c:pt>
                <c:pt idx="2">
                  <c:v>267</c:v>
                </c:pt>
                <c:pt idx="3">
                  <c:v>350</c:v>
                </c:pt>
                <c:pt idx="4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58-489A-BC7E-2FB2DDE188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237184"/>
        <c:axId val="110238720"/>
      </c:barChart>
      <c:catAx>
        <c:axId val="11023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50" baseline="0"/>
            </a:pPr>
            <a:endParaRPr lang="ru-RU"/>
          </a:p>
        </c:txPr>
        <c:crossAx val="110238720"/>
        <c:crosses val="autoZero"/>
        <c:auto val="1"/>
        <c:lblAlgn val="ctr"/>
        <c:lblOffset val="100"/>
        <c:noMultiLvlLbl val="0"/>
      </c:catAx>
      <c:valAx>
        <c:axId val="1102387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0237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Данные!$B$61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7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Данные!$A$62:$A$66</c:f>
              <c:strCache>
                <c:ptCount val="5"/>
                <c:pt idx="0">
                  <c:v>Тамбовская область</c:v>
                </c:pt>
                <c:pt idx="1">
                  <c:v>Красноярский край</c:v>
                </c:pt>
                <c:pt idx="2">
                  <c:v>Приморский край</c:v>
                </c:pt>
                <c:pt idx="3">
                  <c:v>Москва</c:v>
                </c:pt>
                <c:pt idx="4">
                  <c:v>Хабаровский край</c:v>
                </c:pt>
              </c:strCache>
            </c:strRef>
          </c:cat>
          <c:val>
            <c:numRef>
              <c:f>Данные!$B$62:$B$66</c:f>
              <c:numCache>
                <c:formatCode>General</c:formatCode>
                <c:ptCount val="5"/>
                <c:pt idx="0">
                  <c:v>628</c:v>
                </c:pt>
                <c:pt idx="1">
                  <c:v>1274</c:v>
                </c:pt>
                <c:pt idx="2">
                  <c:v>642</c:v>
                </c:pt>
                <c:pt idx="3" formatCode="#,##0">
                  <c:v>1589</c:v>
                </c:pt>
                <c:pt idx="4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6-4ADC-96AB-2229BDF96B3A}"/>
            </c:ext>
          </c:extLst>
        </c:ser>
        <c:ser>
          <c:idx val="1"/>
          <c:order val="1"/>
          <c:tx>
            <c:strRef>
              <c:f>Данные!$C$61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7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Данные!$A$62:$A$66</c:f>
              <c:strCache>
                <c:ptCount val="5"/>
                <c:pt idx="0">
                  <c:v>Тамбовская область</c:v>
                </c:pt>
                <c:pt idx="1">
                  <c:v>Красноярский край</c:v>
                </c:pt>
                <c:pt idx="2">
                  <c:v>Приморский край</c:v>
                </c:pt>
                <c:pt idx="3">
                  <c:v>Москва</c:v>
                </c:pt>
                <c:pt idx="4">
                  <c:v>Хабаровский край</c:v>
                </c:pt>
              </c:strCache>
            </c:strRef>
          </c:cat>
          <c:val>
            <c:numRef>
              <c:f>Данные!$C$62:$C$66</c:f>
              <c:numCache>
                <c:formatCode>General</c:formatCode>
                <c:ptCount val="5"/>
                <c:pt idx="0">
                  <c:v>212</c:v>
                </c:pt>
                <c:pt idx="1">
                  <c:v>1067</c:v>
                </c:pt>
                <c:pt idx="2">
                  <c:v>593</c:v>
                </c:pt>
                <c:pt idx="3" formatCode="#,##0">
                  <c:v>1560</c:v>
                </c:pt>
                <c:pt idx="4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6-4ADC-96AB-2229BDF96B3A}"/>
            </c:ext>
          </c:extLst>
        </c:ser>
        <c:ser>
          <c:idx val="2"/>
          <c:order val="2"/>
          <c:tx>
            <c:strRef>
              <c:f>Данные!$D$61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7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Данные!$A$62:$A$66</c:f>
              <c:strCache>
                <c:ptCount val="5"/>
                <c:pt idx="0">
                  <c:v>Тамбовская область</c:v>
                </c:pt>
                <c:pt idx="1">
                  <c:v>Красноярский край</c:v>
                </c:pt>
                <c:pt idx="2">
                  <c:v>Приморский край</c:v>
                </c:pt>
                <c:pt idx="3">
                  <c:v>Москва</c:v>
                </c:pt>
                <c:pt idx="4">
                  <c:v>Хабаровский край</c:v>
                </c:pt>
              </c:strCache>
            </c:strRef>
          </c:cat>
          <c:val>
            <c:numRef>
              <c:f>Данные!$D$62:$D$66</c:f>
              <c:numCache>
                <c:formatCode>General</c:formatCode>
                <c:ptCount val="5"/>
                <c:pt idx="0">
                  <c:v>106</c:v>
                </c:pt>
                <c:pt idx="1">
                  <c:v>1010</c:v>
                </c:pt>
                <c:pt idx="2">
                  <c:v>534</c:v>
                </c:pt>
                <c:pt idx="3" formatCode="#,##0">
                  <c:v>733</c:v>
                </c:pt>
                <c:pt idx="4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6-4ADC-96AB-2229BDF96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231936"/>
        <c:axId val="110233472"/>
      </c:barChart>
      <c:catAx>
        <c:axId val="11023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233472"/>
        <c:crosses val="autoZero"/>
        <c:auto val="1"/>
        <c:lblAlgn val="ctr"/>
        <c:lblOffset val="100"/>
        <c:noMultiLvlLbl val="0"/>
      </c:catAx>
      <c:valAx>
        <c:axId val="11023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31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0.09516</cdr:x>
      <cdr:y>0.04618</cdr:y>
    </cdr:from>
    <cdr:to>
      <cdr:x>0.63954</cdr:x>
      <cdr:y>0.23088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27980" y="144016"/>
          <a:ext cx="2448272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75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/>
            <a:t>Число организаций общего образования, всего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2A6C8-0D6B-4AA5-872A-7DDB22C57A3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E34F8-9BAB-415A-9957-55D2E35E8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4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6B73F-1CAF-4F36-89D5-1D7D329554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8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6B73F-1CAF-4F36-89D5-1D7D329554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1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3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3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0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9D94-95B2-4E23-BD7A-1718293C302E}" type="datetime1">
              <a:rPr lang="en-US" smtClean="0"/>
              <a:t>9/4/2017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4C75-0341-4FF8-B639-4C9167818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5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32BF-0473-4F39-9A7A-341D4BEC5CBD}" type="datetime1">
              <a:rPr lang="en-US" smtClean="0"/>
              <a:t>9/4/2017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9162-ED5D-4361-8629-2B9767860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0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B401-66B4-46E9-82BC-0C572ABF279A}" type="datetime1">
              <a:rPr lang="en-US" smtClean="0"/>
              <a:t>9/4/2017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C80F-DE91-4F77-AA70-44CCFD08F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9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9EA5-E6CB-4413-A816-125D3F22AFCE}" type="datetime1">
              <a:rPr lang="en-US" smtClean="0"/>
              <a:t>9/4/2017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44E5-D7A1-48DD-A0B1-5954E5022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9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D5D-F14D-440D-85DC-215717BBC46A}" type="datetime1">
              <a:rPr lang="en-US" smtClean="0"/>
              <a:t>9/4/2017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096A-C3B4-4EF7-A29B-89E271ED2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7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1758-BDBD-4B00-BDBF-C07F49C30C4B}" type="datetime1">
              <a:rPr lang="en-US" smtClean="0"/>
              <a:t>9/4/2017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5C6C-055F-4DF2-A091-7EEB5E611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2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C249-94BE-4A9D-95D8-5D8D17080DEB}" type="datetime1">
              <a:rPr lang="en-US" smtClean="0"/>
              <a:t>9/4/2017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954EC-5A6D-4AAD-A57D-BD2CD014F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4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BE53-2A69-4A82-9E32-644B707DAF4C}" type="datetime1">
              <a:rPr lang="en-US" smtClean="0"/>
              <a:t>9/4/2017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F774-B6C8-4DC1-8F90-D463FA5F1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1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68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532F-DAE9-46BE-BCEF-A42FBE8979F3}" type="datetime1">
              <a:rPr lang="en-US" smtClean="0"/>
              <a:t>9/4/2017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2FD1-F318-437F-BFEB-943339C79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6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9839-A5F0-4822-BC30-6BBBE0FDF0A5}" type="datetime1">
              <a:rPr lang="en-US" smtClean="0"/>
              <a:t>9/4/2017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3432-7B38-4404-95B8-62F17427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D023-FB0D-4E05-96CA-D93A2AAE642B}" type="datetime1">
              <a:rPr lang="en-US" smtClean="0"/>
              <a:t>9/4/2017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9664-C8B3-40F1-95DF-81FB59482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94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3647578-69B2-435C-B7D5-929E33F9E9B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09446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28947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82347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58174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5106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28085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1155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70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71632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83586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3311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77852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16479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04589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CC94-972D-4CCA-A369-FB2E2135F40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1728" y="6400413"/>
            <a:ext cx="275073" cy="276999"/>
          </a:xfrm>
        </p:spPr>
        <p:txBody>
          <a:bodyPr/>
          <a:lstStyle/>
          <a:p>
            <a:fld id="{34C928F4-4D6B-4B10-913A-C782592E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58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859E-9F83-422B-8021-17DAEE4DC868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5023-1BA0-45DB-9C8A-A3FC0BBFD0D7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0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F726-3E10-4332-B282-E21F65BE2236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2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67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A493-75AD-40AC-94CB-25D126587886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45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7C21-4101-4451-8404-EFF2C55BA651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7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484A-21C5-456E-A35A-53CA13699DBB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7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A0F7-1C9A-4B81-97A3-5C2152369E71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5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A279-6B89-4508-A641-E474CEA5AA3C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50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3E28-3EE2-41FB-8FEE-B591065610EF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3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DDF6-0D31-49FA-9375-7BB1D86A61AF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5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6867-F5DA-45E1-B8E2-826BE9DF6598}" type="datetime1">
              <a:rPr lang="en-US" smtClean="0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3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2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7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2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F5D87-24BC-478D-A104-5E5AB4C62C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286C7-5030-47B0-964D-DB400A6B7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7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F667E8-7508-49B8-86C9-EE1C23736A5A}" type="datetime1">
              <a:rPr lang="en-US" smtClean="0"/>
              <a:t>9/4/2017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0CB22-4274-40E2-A1D5-EDAA7B353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457200">
              <a:defRPr sz="1200">
                <a:solidFill>
                  <a:srgbClr val="898989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ym typeface="Calibri"/>
              </a:rPr>
              <a:pPr hangingPunct="0"/>
              <a:t>‹#›</a:t>
            </a:fld>
            <a:endParaRPr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0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C082681-DB0E-42A9-B932-57CBB82F10B1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4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gions@hse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1F3C-E1C0-4C22-8D56-7540E9B96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40CA739-B2B5-4558-9016-CC10520DD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F4C75-0341-4FF8-B639-4C9167818A43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6868" name="Содержимое 11" descr="Рисунок1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6513"/>
            <a:ext cx="9164638" cy="6873876"/>
          </a:xfrm>
        </p:spPr>
      </p:pic>
      <p:sp>
        <p:nvSpPr>
          <p:cNvPr id="6" name="Прямоугольник 5"/>
          <p:cNvSpPr/>
          <p:nvPr/>
        </p:nvSpPr>
        <p:spPr>
          <a:xfrm>
            <a:off x="685800" y="2449514"/>
            <a:ext cx="80627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Подходы к систематизации и распространению успешных практик развития образования (о новом проекте Института образования НИУ-ВШЭ по сбору, систематизации и распространению успешных практик развития образования)</a:t>
            </a:r>
          </a:p>
          <a:p>
            <a:pPr algn="ctr">
              <a:defRPr/>
            </a:pPr>
            <a:endParaRPr lang="ru-RU" sz="2400" b="1" dirty="0">
              <a:solidFill>
                <a:srgbClr val="4F81B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4F81B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algn="r">
              <a:defRPr/>
            </a:pPr>
            <a:r>
              <a:rPr lang="ru-RU" b="1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С.И.Заир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-Бек, </a:t>
            </a:r>
            <a:r>
              <a:rPr lang="ru-RU" b="1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вед.эксперт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Институт образования НИУ-ВШЭ</a:t>
            </a:r>
          </a:p>
        </p:txBody>
      </p:sp>
    </p:spTree>
    <p:extLst>
      <p:ext uri="{BB962C8B-B14F-4D97-AF65-F5344CB8AC3E}">
        <p14:creationId xmlns:p14="http://schemas.microsoft.com/office/powerpoint/2010/main" val="134999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Высшая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школа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экономики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is-I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Москва, 2017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40" name="Shape 140"/>
          <p:cNvSpPr/>
          <p:nvPr/>
        </p:nvSpPr>
        <p:spPr>
          <a:xfrm>
            <a:off x="714616" y="1477327"/>
            <a:ext cx="76328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4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18415"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Shape 133"/>
          <p:cNvSpPr/>
          <p:nvPr/>
        </p:nvSpPr>
        <p:spPr>
          <a:xfrm>
            <a:off x="76708" y="1268760"/>
            <a:ext cx="592631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Доля обучающихся, преодолевших порог баллов ЕГЭ по базовым предметам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(2016 г.)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13" name="Shape 133"/>
          <p:cNvSpPr/>
          <p:nvPr/>
        </p:nvSpPr>
        <p:spPr>
          <a:xfrm>
            <a:off x="7452320" y="1411693"/>
            <a:ext cx="212372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Источник: Форма ФСН ОО-1</a:t>
            </a:r>
          </a:p>
        </p:txBody>
      </p:sp>
      <p:sp>
        <p:nvSpPr>
          <p:cNvPr id="14" name="Shape 133"/>
          <p:cNvSpPr/>
          <p:nvPr/>
        </p:nvSpPr>
        <p:spPr>
          <a:xfrm>
            <a:off x="6876256" y="6332176"/>
            <a:ext cx="223588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Источник: Форма ФСН 76-РИК, ОО-1</a:t>
            </a:r>
          </a:p>
        </p:txBody>
      </p:sp>
      <p:sp>
        <p:nvSpPr>
          <p:cNvPr id="15" name="Shape 133"/>
          <p:cNvSpPr/>
          <p:nvPr/>
        </p:nvSpPr>
        <p:spPr>
          <a:xfrm>
            <a:off x="111798" y="2570108"/>
            <a:ext cx="396044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Среднее по России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17" name="Shape 133"/>
          <p:cNvSpPr/>
          <p:nvPr/>
        </p:nvSpPr>
        <p:spPr>
          <a:xfrm>
            <a:off x="140894" y="3990579"/>
            <a:ext cx="4821634" cy="205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Разница между средним значением показателя по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русскому языку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в городских поселениях (99,9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%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) и сельской местности (100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%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) составила 0,1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процентных пункта;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по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математике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 0,2 процентных пункта (99,5% в сельских и 99,7% в городских).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0894" y="2479935"/>
            <a:ext cx="4965523" cy="12961"/>
          </a:xfrm>
          <a:prstGeom prst="straightConnector1">
            <a:avLst/>
          </a:prstGeom>
          <a:ln w="31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hape 133"/>
          <p:cNvSpPr/>
          <p:nvPr/>
        </p:nvSpPr>
        <p:spPr>
          <a:xfrm>
            <a:off x="2360666" y="2586070"/>
            <a:ext cx="8431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98,2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%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36" name="Shape 133"/>
          <p:cNvSpPr/>
          <p:nvPr/>
        </p:nvSpPr>
        <p:spPr>
          <a:xfrm>
            <a:off x="4932040" y="3913311"/>
            <a:ext cx="34875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37" name="Shape 133"/>
          <p:cNvSpPr/>
          <p:nvPr/>
        </p:nvSpPr>
        <p:spPr>
          <a:xfrm>
            <a:off x="6095382" y="3913311"/>
            <a:ext cx="40954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19" name="Shape 133"/>
          <p:cNvSpPr/>
          <p:nvPr/>
        </p:nvSpPr>
        <p:spPr>
          <a:xfrm>
            <a:off x="2360666" y="2907915"/>
            <a:ext cx="8431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97,1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%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21" name="Shape 133"/>
          <p:cNvSpPr/>
          <p:nvPr/>
        </p:nvSpPr>
        <p:spPr>
          <a:xfrm>
            <a:off x="3168214" y="2629705"/>
            <a:ext cx="21475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русский язык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22" name="Shape 133"/>
          <p:cNvSpPr/>
          <p:nvPr/>
        </p:nvSpPr>
        <p:spPr>
          <a:xfrm>
            <a:off x="3157550" y="2932810"/>
            <a:ext cx="21475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математика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/>
          </p:nvPr>
        </p:nvGraphicFramePr>
        <p:xfrm>
          <a:off x="5315776" y="1793606"/>
          <a:ext cx="1769281" cy="174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7300913" y="1754326"/>
          <a:ext cx="1800200" cy="177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Shape 133"/>
          <p:cNvSpPr/>
          <p:nvPr/>
        </p:nvSpPr>
        <p:spPr>
          <a:xfrm>
            <a:off x="5652120" y="2569361"/>
            <a:ext cx="214756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русский язык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27" name="Shape 133"/>
          <p:cNvSpPr/>
          <p:nvPr/>
        </p:nvSpPr>
        <p:spPr>
          <a:xfrm>
            <a:off x="7632371" y="2569361"/>
            <a:ext cx="214756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математика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/>
          </p:nvPr>
        </p:nvGraphicFramePr>
        <p:xfrm>
          <a:off x="4547689" y="3605247"/>
          <a:ext cx="4572000" cy="140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/>
          </p:nvPr>
        </p:nvGraphicFramePr>
        <p:xfrm>
          <a:off x="4549268" y="5159733"/>
          <a:ext cx="4572000" cy="117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0764BA-0F11-4D5B-912A-C07FDF91E5D0}"/>
              </a:ext>
            </a:extLst>
          </p:cNvPr>
          <p:cNvSpPr txBox="1">
            <a:spLocks/>
          </p:cNvSpPr>
          <p:nvPr/>
        </p:nvSpPr>
        <p:spPr bwMode="auto">
          <a:xfrm>
            <a:off x="1244338" y="274638"/>
            <a:ext cx="7442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Как регионы достигают впечатляющих успехов?</a:t>
            </a:r>
          </a:p>
        </p:txBody>
      </p:sp>
    </p:spTree>
    <p:extLst>
      <p:ext uri="{BB962C8B-B14F-4D97-AF65-F5344CB8AC3E}">
        <p14:creationId xmlns:p14="http://schemas.microsoft.com/office/powerpoint/2010/main" val="167897391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Высшая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школа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экономики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is-I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Москва, 2017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40" name="Shape 140"/>
          <p:cNvSpPr/>
          <p:nvPr/>
        </p:nvSpPr>
        <p:spPr>
          <a:xfrm>
            <a:off x="714616" y="1477327"/>
            <a:ext cx="76328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4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 w="18415"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Shape 133"/>
          <p:cNvSpPr/>
          <p:nvPr/>
        </p:nvSpPr>
        <p:spPr>
          <a:xfrm>
            <a:off x="76708" y="1268760"/>
            <a:ext cx="492733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Доля учреждений, имеющих физкультурный зал в Калининградской области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(2015 г.)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13" name="Shape 133"/>
          <p:cNvSpPr/>
          <p:nvPr/>
        </p:nvSpPr>
        <p:spPr>
          <a:xfrm>
            <a:off x="7545032" y="3797895"/>
            <a:ext cx="212372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Источник: Форма ФСН Д-4</a:t>
            </a:r>
            <a:endParaRPr kumimoji="0" sz="9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Shape 133"/>
          <p:cNvSpPr/>
          <p:nvPr/>
        </p:nvSpPr>
        <p:spPr>
          <a:xfrm>
            <a:off x="7555376" y="6194871"/>
            <a:ext cx="158417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Источник: Форма ФСН </a:t>
            </a:r>
            <a:r>
              <a:rPr kumimoji="0" lang="ru-RU" sz="9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Д-4 </a:t>
            </a:r>
            <a:endParaRPr kumimoji="0" sz="9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133"/>
          <p:cNvSpPr/>
          <p:nvPr/>
        </p:nvSpPr>
        <p:spPr>
          <a:xfrm>
            <a:off x="81310" y="2594692"/>
            <a:ext cx="396044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"/>
              </a:rPr>
              <a:t>Среднее по России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17" name="Shape 133"/>
          <p:cNvSpPr/>
          <p:nvPr/>
        </p:nvSpPr>
        <p:spPr>
          <a:xfrm>
            <a:off x="110406" y="4577850"/>
            <a:ext cx="4821634" cy="121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Разница между средним значением показателя в городских поселениях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9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7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,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%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) и сельской местности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9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,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%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)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составила 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процентных пункта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10406" y="2504519"/>
            <a:ext cx="5892613" cy="0"/>
          </a:xfrm>
          <a:prstGeom prst="straightConnector1">
            <a:avLst/>
          </a:prstGeom>
          <a:ln w="31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hape 133"/>
          <p:cNvSpPr/>
          <p:nvPr/>
        </p:nvSpPr>
        <p:spPr>
          <a:xfrm>
            <a:off x="2330178" y="2610654"/>
            <a:ext cx="85571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85,6%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36" name="Shape 133"/>
          <p:cNvSpPr/>
          <p:nvPr/>
        </p:nvSpPr>
        <p:spPr>
          <a:xfrm>
            <a:off x="4932040" y="3913311"/>
            <a:ext cx="34875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sp>
        <p:nvSpPr>
          <p:cNvPr id="37" name="Shape 133"/>
          <p:cNvSpPr/>
          <p:nvPr/>
        </p:nvSpPr>
        <p:spPr>
          <a:xfrm>
            <a:off x="6095382" y="3913311"/>
            <a:ext cx="40954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5121188" y="4338960"/>
          <a:ext cx="4086200" cy="185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/>
          </p:nvPr>
        </p:nvGraphicFramePr>
        <p:xfrm>
          <a:off x="6228184" y="1458835"/>
          <a:ext cx="2457450" cy="227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4464112-2F9D-4616-AB31-2DBBADBCD8B1}"/>
              </a:ext>
            </a:extLst>
          </p:cNvPr>
          <p:cNvSpPr txBox="1">
            <a:spLocks/>
          </p:cNvSpPr>
          <p:nvPr/>
        </p:nvSpPr>
        <p:spPr bwMode="auto">
          <a:xfrm>
            <a:off x="1244338" y="274638"/>
            <a:ext cx="7442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Можно ли говорить о специфических муниципальных практиках? Попробуйте описать</a:t>
            </a:r>
          </a:p>
        </p:txBody>
      </p:sp>
    </p:spTree>
    <p:extLst>
      <p:ext uri="{BB962C8B-B14F-4D97-AF65-F5344CB8AC3E}">
        <p14:creationId xmlns:p14="http://schemas.microsoft.com/office/powerpoint/2010/main" val="20907924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2015</a:t>
            </a:r>
            <a:endParaRPr kumimoji="1" lang="ru-RU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31640" y="222250"/>
            <a:ext cx="5267486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Разные истории, разные факторы,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Примеры оптимизации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образовательной сети</a:t>
            </a:r>
            <a:endParaRPr lang="en-US" sz="2000" b="1" kern="0" dirty="0">
              <a:solidFill>
                <a:prstClr val="white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96544"/>
          </a:xfr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58936"/>
            <a:ext cx="3168352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«…тут тоже свои плюсы и минусы, все у нас утряслось тоже, был переходный период тяжелый, но ничего»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(из интервью с руководителем муниципального органа управления образования, 2014 год)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5076056" y="1484784"/>
          <a:ext cx="39604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5157192"/>
            <a:ext cx="7920880" cy="10081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 – уменьшение числа организаций равномерное, в Тамбовской области –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6 раз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том числе, в сельской местности –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10 раз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Москве –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 раза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019973"/>
              </p:ext>
            </p:extLst>
          </p:nvPr>
        </p:nvGraphicFramePr>
        <p:xfrm>
          <a:off x="255588" y="1340768"/>
          <a:ext cx="4497391" cy="31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944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Высшая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школа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экономики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is-I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Москва, 2017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403647" y="184666"/>
            <a:ext cx="719359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4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В мире не доверяют данным, не подтвержденным практиками. Это - культура</a:t>
            </a:r>
            <a:endParaRPr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583" y="2255838"/>
            <a:ext cx="6091033" cy="4159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77" y="1254479"/>
            <a:ext cx="2878963" cy="1329597"/>
          </a:xfrm>
          <a:prstGeom prst="rect">
            <a:avLst/>
          </a:prstGeom>
        </p:spPr>
      </p:pic>
      <p:sp>
        <p:nvSpPr>
          <p:cNvPr id="4" name="Стрелка: вправо 3"/>
          <p:cNvSpPr/>
          <p:nvPr/>
        </p:nvSpPr>
        <p:spPr>
          <a:xfrm>
            <a:off x="252877" y="3039075"/>
            <a:ext cx="2446915" cy="128390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Подтверждающая иллюстрация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5" name="Стрелка: вправо 4"/>
          <p:cNvSpPr/>
          <p:nvPr/>
        </p:nvSpPr>
        <p:spPr>
          <a:xfrm>
            <a:off x="252877" y="4905067"/>
            <a:ext cx="2446915" cy="183415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Краткое описание, ссылка на полное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50133852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Высшая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школа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экономики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is-I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Москва, 2017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403647" y="400109"/>
            <a:ext cx="744812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4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prstClr val="white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  <a:sym typeface="Calibri"/>
              </a:rPr>
              <a:t>Как представить практики в стандартных форматах </a:t>
            </a:r>
            <a:endParaRPr sz="2000" kern="0" dirty="0">
              <a:solidFill>
                <a:prstClr val="white"/>
              </a:solidFill>
              <a:effectLst/>
              <a:latin typeface="Arial" pitchFamily="34" charset="0"/>
              <a:ea typeface="ＭＳ Ｐゴシック"/>
              <a:cs typeface="Arial" pitchFamily="34" charset="0"/>
              <a:sym typeface="Calibri"/>
            </a:endParaRPr>
          </a:p>
        </p:txBody>
      </p:sp>
      <p:sp>
        <p:nvSpPr>
          <p:cNvPr id="2" name="Стрелка: вправо 1"/>
          <p:cNvSpPr/>
          <p:nvPr/>
        </p:nvSpPr>
        <p:spPr>
          <a:xfrm>
            <a:off x="282283" y="1404276"/>
            <a:ext cx="7031271" cy="128390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Примеры, поясняющие те или иные успешные/неудачные данные при сравнении с другими регионами</a:t>
            </a:r>
          </a:p>
        </p:txBody>
      </p:sp>
      <p:sp>
        <p:nvSpPr>
          <p:cNvPr id="3" name="Стрелка: вправо 2"/>
          <p:cNvSpPr/>
          <p:nvPr/>
        </p:nvSpPr>
        <p:spPr>
          <a:xfrm>
            <a:off x="268935" y="2769615"/>
            <a:ext cx="7057966" cy="128390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Выбор успешной/неудачной динамики при рассмотрении муниципальных разрезов</a:t>
            </a:r>
          </a:p>
        </p:txBody>
      </p:sp>
      <p:sp>
        <p:nvSpPr>
          <p:cNvPr id="4" name="Стрелка: вправо 3"/>
          <p:cNvSpPr/>
          <p:nvPr/>
        </p:nvSpPr>
        <p:spPr>
          <a:xfrm>
            <a:off x="282283" y="4210062"/>
            <a:ext cx="7044618" cy="128390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Иллюстрация способа движения в рамках выделенного тренда: за счет чего будет решена задача, какой опыт ляжет в основу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7300913" y="1623097"/>
            <a:ext cx="1843087" cy="41239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Краткость представления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Стандартизи-рованное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описание для всех кейсов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Обязательная ссылка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полноформат-ное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представление кейса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397571"/>
            <a:ext cx="4176464" cy="1200327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В хороших докладах кейсы составляют до 30% всего объема, придавая доказательность, иллюстративность и практический характер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124405013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Высшая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школа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экономики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is-I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Москва, 2017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403647" y="400109"/>
            <a:ext cx="744812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4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prstClr val="white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  <a:sym typeface="Calibri"/>
              </a:rPr>
              <a:t>Проект Института образования ПРО РФ</a:t>
            </a:r>
            <a:endParaRPr sz="2000" kern="0" dirty="0">
              <a:solidFill>
                <a:prstClr val="white"/>
              </a:solidFill>
              <a:effectLst/>
              <a:latin typeface="Arial" pitchFamily="34" charset="0"/>
              <a:ea typeface="ＭＳ Ｐゴシック"/>
              <a:cs typeface="Arial" pitchFamily="34" charset="0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5FA7D-E762-4FE7-BD5B-2886002E7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8" y="1393091"/>
            <a:ext cx="1057275" cy="14763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1DE647-8AAA-4C01-A040-C6EBA51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521" y="1441536"/>
            <a:ext cx="1949269" cy="13794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984661-4482-4446-920A-5D75420A5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986" y="1808163"/>
            <a:ext cx="1781175" cy="4476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DABB80-ED7E-4C5F-BCBC-28515636C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154" y="1550252"/>
            <a:ext cx="2533650" cy="116205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96DC5F-CFB2-4840-8588-A7702D3E2853}"/>
              </a:ext>
            </a:extLst>
          </p:cNvPr>
          <p:cNvSpPr/>
          <p:nvPr/>
        </p:nvSpPr>
        <p:spPr>
          <a:xfrm>
            <a:off x="452487" y="3834305"/>
            <a:ext cx="3639303" cy="156965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П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практики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sym typeface="Calibri"/>
              </a:rPr>
              <a:t>Р </a:t>
            </a:r>
            <a:r>
              <a:rPr lang="ru-RU" sz="2400" dirty="0">
                <a:solidFill>
                  <a:srgbClr val="000000"/>
                </a:solidFill>
                <a:sym typeface="Calibri"/>
              </a:rPr>
              <a:t>   развития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О 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образования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sym typeface="Calibri"/>
              </a:rPr>
              <a:t>РФ</a:t>
            </a:r>
            <a:r>
              <a:rPr lang="ru-RU" sz="2400" dirty="0">
                <a:solidFill>
                  <a:srgbClr val="000000"/>
                </a:solidFill>
                <a:sym typeface="Calibri"/>
              </a:rPr>
              <a:t> Российской Федерации 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52D37AB-1F6C-4260-B38D-34AA136E3716}"/>
              </a:ext>
            </a:extLst>
          </p:cNvPr>
          <p:cNvSpPr/>
          <p:nvPr/>
        </p:nvSpPr>
        <p:spPr>
          <a:xfrm>
            <a:off x="4398964" y="2790189"/>
            <a:ext cx="4597840" cy="396262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НАПРАВЛЕНИЯ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  управления изменениями в образовании (успешные управленческие практики различных уровней: регионального, муниципального и образовательной организации, успешно транслированные в других организациях и территориях).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 (образовательные технологии, образовательные практики, успешно реализуемые и распространяемые в других организациях и территориях);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программы (разработанные и реализуемые образовательные программы, успешно распространяемые в других организациях и территориях)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A26C431-D829-4031-994A-5301FB5D119A}"/>
              </a:ext>
            </a:extLst>
          </p:cNvPr>
          <p:cNvCxnSpPr>
            <a:cxnSpLocks/>
          </p:cNvCxnSpPr>
          <p:nvPr/>
        </p:nvCxnSpPr>
        <p:spPr>
          <a:xfrm flipV="1">
            <a:off x="3695307" y="3431357"/>
            <a:ext cx="703657" cy="90664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396CD12-7BDB-4F6B-B856-B1A02C3F3C59}"/>
              </a:ext>
            </a:extLst>
          </p:cNvPr>
          <p:cNvCxnSpPr>
            <a:cxnSpLocks/>
          </p:cNvCxnSpPr>
          <p:nvPr/>
        </p:nvCxnSpPr>
        <p:spPr>
          <a:xfrm>
            <a:off x="3685880" y="4338003"/>
            <a:ext cx="836106" cy="149718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31DFB2B-A8EF-4F3C-8D3C-F94E9974786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695307" y="4338003"/>
            <a:ext cx="703657" cy="43349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5308554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Высшая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школа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экономики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is-I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Москва, 2017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403647" y="400109"/>
            <a:ext cx="744812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4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prstClr val="white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  <a:sym typeface="Calibri"/>
              </a:rPr>
              <a:t>Проект Института образования ПРО РФ</a:t>
            </a:r>
            <a:endParaRPr sz="2000" kern="0" dirty="0">
              <a:solidFill>
                <a:prstClr val="white"/>
              </a:solidFill>
              <a:effectLst/>
              <a:latin typeface="Arial" pitchFamily="34" charset="0"/>
              <a:ea typeface="ＭＳ Ｐゴシック"/>
              <a:cs typeface="Arial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33BCEF-CB76-483D-AA1A-C9B2D4F0C654}"/>
              </a:ext>
            </a:extLst>
          </p:cNvPr>
          <p:cNvSpPr/>
          <p:nvPr/>
        </p:nvSpPr>
        <p:spPr>
          <a:xfrm>
            <a:off x="348792" y="1739495"/>
            <a:ext cx="3223967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ym typeface="Calibri"/>
              </a:rPr>
              <a:t>Авторы успешных практик заявляют о своих практиках в стандартизированном формате</a:t>
            </a:r>
            <a:endParaRPr kumimoji="0" lang="ru-RU" sz="1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DE4F84-88F6-4747-9EC2-5A3AA5B08027}"/>
              </a:ext>
            </a:extLst>
          </p:cNvPr>
          <p:cNvSpPr/>
          <p:nvPr/>
        </p:nvSpPr>
        <p:spPr>
          <a:xfrm>
            <a:off x="4977353" y="1475750"/>
            <a:ext cx="3709447" cy="181588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/>
              </a:rPr>
              <a:t>Специализированный ресурс: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1600" dirty="0">
                <a:sym typeface="Calibri"/>
              </a:rPr>
              <a:t>Сбор данных о практиках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/>
              </a:rPr>
              <a:t>Экспертиза лучшими экспертами и сертификация успешных практик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/>
              </a:rPr>
              <a:t>Обратная связь для улучшения, развития практик или распространения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A4B5D26-B81D-4D3E-AC8E-E73F88B5FF35}"/>
              </a:ext>
            </a:extLst>
          </p:cNvPr>
          <p:cNvCxnSpPr>
            <a:stCxn id="2" idx="3"/>
          </p:cNvCxnSpPr>
          <p:nvPr/>
        </p:nvCxnSpPr>
        <p:spPr>
          <a:xfrm>
            <a:off x="3572759" y="2201159"/>
            <a:ext cx="1329179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12041AF-83AC-471A-A129-1CB2727A964A}"/>
              </a:ext>
            </a:extLst>
          </p:cNvPr>
          <p:cNvCxnSpPr>
            <a:stCxn id="3" idx="2"/>
          </p:cNvCxnSpPr>
          <p:nvPr/>
        </p:nvCxnSpPr>
        <p:spPr>
          <a:xfrm flipH="1">
            <a:off x="6832076" y="3291630"/>
            <a:ext cx="1" cy="52622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A51224-8244-4E6D-844B-72981C76083B}"/>
              </a:ext>
            </a:extLst>
          </p:cNvPr>
          <p:cNvSpPr/>
          <p:nvPr/>
        </p:nvSpPr>
        <p:spPr>
          <a:xfrm>
            <a:off x="4977353" y="3616522"/>
            <a:ext cx="3709447" cy="147732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Успешные сертифицированные практики выставляются в доступ как образцы с показом их дальнейшей динамики (карты практик, жизненный цикл практик)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CD5E46A-C84C-44AD-9A72-9BC8391C974E}"/>
              </a:ext>
            </a:extLst>
          </p:cNvPr>
          <p:cNvSpPr/>
          <p:nvPr/>
        </p:nvSpPr>
        <p:spPr>
          <a:xfrm>
            <a:off x="255588" y="3040394"/>
            <a:ext cx="3317171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Семинары и вебинары для участников-авторов и пользователей практик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59C4FEC-2782-442D-BFB0-4DE07434DFBF}"/>
              </a:ext>
            </a:extLst>
          </p:cNvPr>
          <p:cNvCxnSpPr>
            <a:stCxn id="2" idx="2"/>
          </p:cNvCxnSpPr>
          <p:nvPr/>
        </p:nvCxnSpPr>
        <p:spPr>
          <a:xfrm flipH="1">
            <a:off x="1960775" y="2662823"/>
            <a:ext cx="1" cy="46166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2BB1072-772D-459A-9A91-6216CB3812C8}"/>
              </a:ext>
            </a:extLst>
          </p:cNvPr>
          <p:cNvSpPr/>
          <p:nvPr/>
        </p:nvSpPr>
        <p:spPr>
          <a:xfrm>
            <a:off x="4977353" y="5303228"/>
            <a:ext cx="3709447" cy="1200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Выставки лучших практик на международных и российских выставках, включение практик в федеральные программы и доклады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127B0D9-A9FC-42BD-95EF-A19F3A75C13A}"/>
              </a:ext>
            </a:extLst>
          </p:cNvPr>
          <p:cNvCxnSpPr>
            <a:stCxn id="15" idx="2"/>
            <a:endCxn id="22" idx="0"/>
          </p:cNvCxnSpPr>
          <p:nvPr/>
        </p:nvCxnSpPr>
        <p:spPr>
          <a:xfrm>
            <a:off x="6832077" y="5093847"/>
            <a:ext cx="0" cy="20938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9820396-77C0-4339-980D-8BF72079D945}"/>
              </a:ext>
            </a:extLst>
          </p:cNvPr>
          <p:cNvSpPr/>
          <p:nvPr/>
        </p:nvSpPr>
        <p:spPr>
          <a:xfrm>
            <a:off x="255588" y="4127743"/>
            <a:ext cx="3317171" cy="1200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Обратная связь и бизнес-контакты между авторами практик и партнерами и пользователями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C352E25-5066-49EB-ACC0-54F99A5C0A76}"/>
              </a:ext>
            </a:extLst>
          </p:cNvPr>
          <p:cNvCxnSpPr>
            <a:stCxn id="17" idx="2"/>
            <a:endCxn id="25" idx="0"/>
          </p:cNvCxnSpPr>
          <p:nvPr/>
        </p:nvCxnSpPr>
        <p:spPr>
          <a:xfrm>
            <a:off x="1914174" y="3963722"/>
            <a:ext cx="0" cy="16402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7858912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588" y="6415087"/>
            <a:ext cx="414337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Высшая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школа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экономики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is-I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Москва, 2017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7300913" y="2255838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5" name="Shape 135"/>
          <p:cNvSpPr/>
          <p:nvPr/>
        </p:nvSpPr>
        <p:spPr>
          <a:xfrm>
            <a:off x="7300913" y="3967162"/>
            <a:ext cx="6629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6" name="Shape 136"/>
          <p:cNvSpPr/>
          <p:nvPr/>
        </p:nvSpPr>
        <p:spPr>
          <a:xfrm>
            <a:off x="7300913" y="5591175"/>
            <a:ext cx="66291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sym typeface="Myriad Pro"/>
              </a:rPr>
              <a:t>фото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403647" y="400109"/>
            <a:ext cx="744812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4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prstClr val="white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  <a:sym typeface="Calibri"/>
              </a:rPr>
              <a:t>Бенефициары и </a:t>
            </a:r>
            <a:r>
              <a:rPr lang="ru-RU" sz="2000" kern="0" dirty="0" err="1">
                <a:solidFill>
                  <a:prstClr val="white"/>
                </a:solidFill>
                <a:effectLst/>
                <a:latin typeface="Arial" pitchFamily="34" charset="0"/>
                <a:ea typeface="ＭＳ Ｐゴシック"/>
                <a:cs typeface="Arial" pitchFamily="34" charset="0"/>
                <a:sym typeface="Calibri"/>
              </a:rPr>
              <a:t>бенефиты</a:t>
            </a:r>
            <a:endParaRPr sz="2000" kern="0" dirty="0">
              <a:solidFill>
                <a:prstClr val="white"/>
              </a:solidFill>
              <a:effectLst/>
              <a:latin typeface="Arial" pitchFamily="34" charset="0"/>
              <a:ea typeface="ＭＳ Ｐゴシック"/>
              <a:cs typeface="Arial" pitchFamily="34" charset="0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244BD1-B883-4320-A419-B21EE5CD2DAA}"/>
              </a:ext>
            </a:extLst>
          </p:cNvPr>
          <p:cNvSpPr/>
          <p:nvPr/>
        </p:nvSpPr>
        <p:spPr>
          <a:xfrm>
            <a:off x="358219" y="1336426"/>
            <a:ext cx="84935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896B48-15C3-4AD2-8533-14C6B5235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19" y="2666213"/>
            <a:ext cx="1581882" cy="1104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67059A-567F-4284-940E-719027274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19" y="4106041"/>
            <a:ext cx="1581882" cy="113277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723D75-56AF-41CF-A34E-BDE2BE0B2132}"/>
              </a:ext>
            </a:extLst>
          </p:cNvPr>
          <p:cNvSpPr/>
          <p:nvPr/>
        </p:nvSpPr>
        <p:spPr>
          <a:xfrm>
            <a:off x="2403835" y="2705012"/>
            <a:ext cx="6098904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r>
              <a:rPr lang="ru-RU" dirty="0"/>
              <a:t>эксперты – возможность участвовать в исследовании и оценке успешных практик развития образования страны, стать соавторами технологий распространения практик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3AEB41-CFD2-4B01-88FD-415D301753EC}"/>
              </a:ext>
            </a:extLst>
          </p:cNvPr>
          <p:cNvSpPr/>
          <p:nvPr/>
        </p:nvSpPr>
        <p:spPr>
          <a:xfrm>
            <a:off x="2403835" y="4192560"/>
            <a:ext cx="6098904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r>
              <a:rPr lang="ru-RU" dirty="0">
                <a:solidFill>
                  <a:srgbClr val="000000"/>
                </a:solidFill>
                <a:sym typeface="Calibri"/>
              </a:rPr>
              <a:t>бизнес – найти возможности для взаимовыгодного сотрудничества и партнерства в развитии успешных практик с помощью ваших продуктов и технологий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C6390A-B5C4-44D4-A10E-5BE38CDFA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19" y="1336426"/>
            <a:ext cx="1838226" cy="89126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C5C7FA-D581-408F-AEAA-7AA5ED5A4334}"/>
              </a:ext>
            </a:extLst>
          </p:cNvPr>
          <p:cNvSpPr/>
          <p:nvPr/>
        </p:nvSpPr>
        <p:spPr>
          <a:xfrm>
            <a:off x="2370841" y="1065615"/>
            <a:ext cx="6131898" cy="147732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r>
              <a:rPr lang="ru-RU" dirty="0"/>
              <a:t>авторы практик и управленцы – возможность оценить успешность своих практик, получить рекомендации по дальнейшему развитию, представить свою практику для тех, кто действительно в этом заинтересован, наладить контакты для взаимного обмена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ADFB67-0247-4BCA-9590-1097A1038DC2}"/>
              </a:ext>
            </a:extLst>
          </p:cNvPr>
          <p:cNvSpPr/>
          <p:nvPr/>
        </p:nvSpPr>
        <p:spPr>
          <a:xfrm>
            <a:off x="2403835" y="5307466"/>
            <a:ext cx="6098904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dirty="0"/>
              <a:t>широкое образовательное сообщество – получить возможность знать, где в стране – лучшее образование и почему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51648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4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1244338" y="274638"/>
            <a:ext cx="7442462" cy="1143000"/>
          </a:xfrm>
        </p:spPr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Кто, как, когда?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45C6C-055F-4DF2-A091-7EEB5E611E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E321C-E4E0-4C49-A6DB-D4C2E96D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5" y="1417638"/>
            <a:ext cx="8314440" cy="470852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B9DDD0-916F-493F-9B99-951C4A4947AE}"/>
              </a:ext>
            </a:extLst>
          </p:cNvPr>
          <p:cNvSpPr/>
          <p:nvPr/>
        </p:nvSpPr>
        <p:spPr>
          <a:xfrm>
            <a:off x="386499" y="1536569"/>
            <a:ext cx="7079530" cy="1517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КТО?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организации, сообщества педагогов, объединения организаций  и органов управления образованием регионального и муниципального уровней, которые разработали и реализуют успешные практики развития образования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85DA44-174B-437B-AA9C-12A3C7393242}"/>
              </a:ext>
            </a:extLst>
          </p:cNvPr>
          <p:cNvSpPr/>
          <p:nvPr/>
        </p:nvSpPr>
        <p:spPr>
          <a:xfrm>
            <a:off x="386499" y="3176833"/>
            <a:ext cx="7079530" cy="1423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КАК?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Прислать заявку с изъявлением желания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regions@hse.ru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Заполнить стандартную анкету и получить информацию о сроках и событиях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Отслеживать на информационном ресурсе и принимать участие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76949F-B6AD-4E16-8055-83BCC727A568}"/>
              </a:ext>
            </a:extLst>
          </p:cNvPr>
          <p:cNvSpPr/>
          <p:nvPr/>
        </p:nvSpPr>
        <p:spPr>
          <a:xfrm>
            <a:off x="386499" y="4703975"/>
            <a:ext cx="7079530" cy="1313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КОГДА?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Пилотный запуск – сентябрь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Первые результаты – ноябрь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Далее – последующая волна</a:t>
            </a:r>
          </a:p>
        </p:txBody>
      </p:sp>
    </p:spTree>
    <p:extLst>
      <p:ext uri="{BB962C8B-B14F-4D97-AF65-F5344CB8AC3E}">
        <p14:creationId xmlns:p14="http://schemas.microsoft.com/office/powerpoint/2010/main" val="271889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4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altLang="ru-RU" sz="2800">
                <a:solidFill>
                  <a:schemeClr val="bg1"/>
                </a:solidFill>
              </a:rPr>
              <a:t>Зачем нужны лучшие практики?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52BFF5-0FF4-4B5B-BAA6-063F0550B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7537" y="3053556"/>
            <a:ext cx="2828925" cy="1619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45C6C-055F-4DF2-A091-7EEB5E611E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E79585C2-237F-46A0-A7F4-37DCF8E2DF69}"/>
              </a:ext>
            </a:extLst>
          </p:cNvPr>
          <p:cNvSpPr/>
          <p:nvPr/>
        </p:nvSpPr>
        <p:spPr>
          <a:xfrm>
            <a:off x="5986462" y="1417638"/>
            <a:ext cx="2903014" cy="1551805"/>
          </a:xfrm>
          <a:prstGeom prst="wedgeRectCallout">
            <a:avLst>
              <a:gd name="adj1" fmla="val -46811"/>
              <a:gd name="adj2" fmla="val 67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среднегодовой темп роста ВВП – 8% (1 место в мире)</a:t>
            </a:r>
          </a:p>
          <a:p>
            <a:r>
              <a:rPr lang="ru-RU" sz="1200" dirty="0">
                <a:solidFill>
                  <a:schemeClr val="tx1"/>
                </a:solidFill>
              </a:rPr>
              <a:t>Объем промышленного и с/х производства – 11,4% от мирового (2 место в мире)</a:t>
            </a:r>
          </a:p>
          <a:p>
            <a:r>
              <a:rPr lang="ru-RU" sz="1200" dirty="0">
                <a:solidFill>
                  <a:schemeClr val="tx1"/>
                </a:solidFill>
              </a:rPr>
              <a:t>16 первых мест в промышленных и 12 – в </a:t>
            </a:r>
            <a:r>
              <a:rPr lang="ru-RU" sz="1200" dirty="0" err="1">
                <a:solidFill>
                  <a:schemeClr val="tx1"/>
                </a:solidFill>
              </a:rPr>
              <a:t>сельскохозяйтвенных</a:t>
            </a:r>
            <a:r>
              <a:rPr lang="ru-RU" sz="1200" dirty="0">
                <a:solidFill>
                  <a:schemeClr val="tx1"/>
                </a:solidFill>
              </a:rPr>
              <a:t> отраслях</a:t>
            </a:r>
          </a:p>
          <a:p>
            <a:r>
              <a:rPr lang="ru-RU" sz="1200" dirty="0">
                <a:solidFill>
                  <a:schemeClr val="tx1"/>
                </a:solidFill>
              </a:rPr>
              <a:t>1 место в мире по экспорту</a:t>
            </a:r>
            <a:endParaRPr lang="ru-RU" sz="1200" dirty="0"/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4D746087-95AE-4B2F-94E4-C2A034937844}"/>
              </a:ext>
            </a:extLst>
          </p:cNvPr>
          <p:cNvSpPr/>
          <p:nvPr/>
        </p:nvSpPr>
        <p:spPr>
          <a:xfrm>
            <a:off x="6108569" y="3450210"/>
            <a:ext cx="2856322" cy="2545238"/>
          </a:xfrm>
          <a:prstGeom prst="wedgeRectCallout">
            <a:avLst>
              <a:gd name="adj1" fmla="val -53506"/>
              <a:gd name="adj2" fmla="val -479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7 университетов Китая в ТОП 200 лучших университетов мира (Россия – 1 университет)</a:t>
            </a:r>
          </a:p>
          <a:p>
            <a:r>
              <a:rPr lang="ru-RU" sz="1200" dirty="0">
                <a:solidFill>
                  <a:schemeClr val="tx1"/>
                </a:solidFill>
              </a:rPr>
              <a:t>3 место в мире по числу иностранных студентов (после США и Великобритании)</a:t>
            </a:r>
          </a:p>
          <a:p>
            <a:r>
              <a:rPr lang="ru-RU" sz="1200" dirty="0">
                <a:solidFill>
                  <a:schemeClr val="tx1"/>
                </a:solidFill>
              </a:rPr>
              <a:t>Китайские студенты – большинство иностранных студентов во всех странах-лидерах по иностранным студентам (США, Великобритания, Австралия)</a:t>
            </a:r>
          </a:p>
          <a:p>
            <a:r>
              <a:rPr lang="ru-RU" sz="1200" dirty="0">
                <a:solidFill>
                  <a:schemeClr val="tx1"/>
                </a:solidFill>
              </a:rPr>
              <a:t>PISA – в лидирующей тройке (Пекин, Шанхай)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A7102A0A-7E13-4BB1-A56C-017CAE23C6DB}"/>
              </a:ext>
            </a:extLst>
          </p:cNvPr>
          <p:cNvSpPr/>
          <p:nvPr/>
        </p:nvSpPr>
        <p:spPr>
          <a:xfrm>
            <a:off x="84841" y="1545996"/>
            <a:ext cx="2969444" cy="2841085"/>
          </a:xfrm>
          <a:prstGeom prst="wedgeRoundRectCallout">
            <a:avLst>
              <a:gd name="adj1" fmla="val 50596"/>
              <a:gd name="adj2" fmla="val 5652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Главный принцип: взять самое лучшее и сделать своим</a:t>
            </a:r>
          </a:p>
          <a:p>
            <a:pPr algn="ctr"/>
            <a:r>
              <a:rPr lang="ru-RU" dirty="0"/>
              <a:t>Собирать все практики и трансформировать в свою экономику</a:t>
            </a:r>
          </a:p>
          <a:p>
            <a:pPr algn="ctr"/>
            <a:r>
              <a:rPr lang="ru-RU" dirty="0"/>
              <a:t>Действовать быстро, аккуратно копируя, улучшать</a:t>
            </a:r>
          </a:p>
        </p:txBody>
      </p:sp>
    </p:spTree>
    <p:extLst>
      <p:ext uri="{BB962C8B-B14F-4D97-AF65-F5344CB8AC3E}">
        <p14:creationId xmlns:p14="http://schemas.microsoft.com/office/powerpoint/2010/main" val="226601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4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Есть ли трансфер практик в образовании?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45C6C-055F-4DF2-A091-7EEB5E611E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0930C23-CE5D-41A6-92BB-13A4AB0FE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664" y="1531863"/>
            <a:ext cx="2381250" cy="1457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071F44-0699-4B6C-836C-7F36B67E9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039" y="1541389"/>
            <a:ext cx="2147888" cy="1438275"/>
          </a:xfrm>
          <a:prstGeom prst="rect">
            <a:avLst/>
          </a:prstGeom>
        </p:spPr>
      </p:pic>
      <p:sp>
        <p:nvSpPr>
          <p:cNvPr id="11" name="Стрелка: штриховая вправо 10">
            <a:extLst>
              <a:ext uri="{FF2B5EF4-FFF2-40B4-BE49-F238E27FC236}">
                <a16:creationId xmlns:a16="http://schemas.microsoft.com/office/drawing/2014/main" id="{3B28F6CE-4D28-481C-A98F-526F5EC29524}"/>
              </a:ext>
            </a:extLst>
          </p:cNvPr>
          <p:cNvSpPr/>
          <p:nvPr/>
        </p:nvSpPr>
        <p:spPr>
          <a:xfrm>
            <a:off x="3181401" y="1836318"/>
            <a:ext cx="3082565" cy="848413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D6523B-810C-47E6-A68E-6F228E30113B}"/>
              </a:ext>
            </a:extLst>
          </p:cNvPr>
          <p:cNvSpPr/>
          <p:nvPr/>
        </p:nvSpPr>
        <p:spPr>
          <a:xfrm>
            <a:off x="2394408" y="2865748"/>
            <a:ext cx="4158792" cy="980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Эстония вошла в тройку лучших стран по результатам </a:t>
            </a:r>
            <a:r>
              <a:rPr lang="en-US" dirty="0">
                <a:solidFill>
                  <a:schemeClr val="tx1"/>
                </a:solidFill>
              </a:rPr>
              <a:t>PISA</a:t>
            </a:r>
            <a:r>
              <a:rPr lang="ru-RU" dirty="0">
                <a:solidFill>
                  <a:schemeClr val="tx1"/>
                </a:solidFill>
              </a:rPr>
              <a:t>, во многом взяв практики финского образования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20A4A8-854E-48FC-B942-EFA5A68E7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67" y="4065957"/>
            <a:ext cx="2780517" cy="1715274"/>
          </a:xfrm>
          <a:prstGeom prst="rect">
            <a:avLst/>
          </a:prstGeom>
        </p:spPr>
      </p:pic>
      <p:sp>
        <p:nvSpPr>
          <p:cNvPr id="14" name="Стрелка: штриховая вправо 13">
            <a:extLst>
              <a:ext uri="{FF2B5EF4-FFF2-40B4-BE49-F238E27FC236}">
                <a16:creationId xmlns:a16="http://schemas.microsoft.com/office/drawing/2014/main" id="{13C1C64C-E1A4-4415-8B3B-B93E61441C59}"/>
              </a:ext>
            </a:extLst>
          </p:cNvPr>
          <p:cNvSpPr/>
          <p:nvPr/>
        </p:nvSpPr>
        <p:spPr>
          <a:xfrm>
            <a:off x="3181401" y="4272533"/>
            <a:ext cx="3082565" cy="970961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D11176-86E0-4B0C-8DEA-14DCA37F9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483" y="4033756"/>
            <a:ext cx="2728994" cy="164118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0B67B6-1420-4B48-9F4B-A091F05DF7B4}"/>
              </a:ext>
            </a:extLst>
          </p:cNvPr>
          <p:cNvSpPr/>
          <p:nvPr/>
        </p:nvSpPr>
        <p:spPr>
          <a:xfrm>
            <a:off x="2535810" y="5781231"/>
            <a:ext cx="4534293" cy="940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24 парка в 19 странах (в </a:t>
            </a:r>
            <a:r>
              <a:rPr lang="ru-RU" dirty="0" err="1">
                <a:solidFill>
                  <a:schemeClr val="tx1"/>
                </a:solidFill>
              </a:rPr>
              <a:t>т.ч</a:t>
            </a:r>
            <a:r>
              <a:rPr lang="ru-RU" dirty="0">
                <a:solidFill>
                  <a:schemeClr val="tx1"/>
                </a:solidFill>
              </a:rPr>
              <a:t>. В Москве). Один из самых успешных проектов в сфере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114022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4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1225484" y="274638"/>
            <a:ext cx="7461315" cy="1143000"/>
          </a:xfrm>
        </p:spPr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Есть ли российский опыт трансфера практик?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45C6C-055F-4DF2-A091-7EEB5E611E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C19FE1-3359-4257-9734-2DD4D831A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55480"/>
            <a:ext cx="2114550" cy="1466850"/>
          </a:xfrm>
          <a:prstGeom prst="rect">
            <a:avLst/>
          </a:prstGeom>
        </p:spPr>
      </p:pic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A4B22721-92D0-442F-B461-A010C5B5ED01}"/>
              </a:ext>
            </a:extLst>
          </p:cNvPr>
          <p:cNvSpPr/>
          <p:nvPr/>
        </p:nvSpPr>
        <p:spPr>
          <a:xfrm>
            <a:off x="2856322" y="1828800"/>
            <a:ext cx="2611224" cy="725864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5B6DA2-8ACD-4BDE-B020-C3A2E799E4C7}"/>
              </a:ext>
            </a:extLst>
          </p:cNvPr>
          <p:cNvSpPr/>
          <p:nvPr/>
        </p:nvSpPr>
        <p:spPr>
          <a:xfrm>
            <a:off x="5637229" y="1417638"/>
            <a:ext cx="3242820" cy="1778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Поддержка лучшего опыта учителей и школ – издание сборников, попытка распространения. КПМО – обмен практиками в процессе реализации проектной модели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6EBE57-CBE5-4299-9890-BA4EAA705C4F}"/>
              </a:ext>
            </a:extLst>
          </p:cNvPr>
          <p:cNvSpPr/>
          <p:nvPr/>
        </p:nvSpPr>
        <p:spPr>
          <a:xfrm>
            <a:off x="2788567" y="2837468"/>
            <a:ext cx="2678979" cy="688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Разная степень успешности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A5CEC6-129B-4C98-BFB2-1EC93BE12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71" y="3873288"/>
            <a:ext cx="3748628" cy="2483066"/>
          </a:xfrm>
          <a:prstGeom prst="rect">
            <a:avLst/>
          </a:prstGeom>
        </p:spPr>
      </p:pic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186B2228-3116-4378-8055-19F1DB1E2083}"/>
              </a:ext>
            </a:extLst>
          </p:cNvPr>
          <p:cNvSpPr/>
          <p:nvPr/>
        </p:nvSpPr>
        <p:spPr>
          <a:xfrm>
            <a:off x="4161934" y="4703975"/>
            <a:ext cx="1475295" cy="981413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26023F-D09A-419F-9ABC-2E9A471D6CB7}"/>
              </a:ext>
            </a:extLst>
          </p:cNvPr>
          <p:cNvSpPr/>
          <p:nvPr/>
        </p:nvSpPr>
        <p:spPr>
          <a:xfrm>
            <a:off x="5637229" y="3873288"/>
            <a:ext cx="3242820" cy="23766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Более 100000 педагогов прошли обучение на стажировочных площадках. Более 70% обучавшихся – педагоги из других регионов</a:t>
            </a:r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id="{1848E915-D896-486B-9EAA-592E14846E91}"/>
              </a:ext>
            </a:extLst>
          </p:cNvPr>
          <p:cNvSpPr/>
          <p:nvPr/>
        </p:nvSpPr>
        <p:spPr>
          <a:xfrm>
            <a:off x="4176074" y="5737919"/>
            <a:ext cx="1357460" cy="820764"/>
          </a:xfrm>
          <a:prstGeom prst="wedgeRoundRectCallout">
            <a:avLst>
              <a:gd name="adj1" fmla="val -40972"/>
              <a:gd name="adj2" fmla="val -71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Есть ли эффект?</a:t>
            </a:r>
          </a:p>
        </p:txBody>
      </p:sp>
    </p:spTree>
    <p:extLst>
      <p:ext uri="{BB962C8B-B14F-4D97-AF65-F5344CB8AC3E}">
        <p14:creationId xmlns:p14="http://schemas.microsoft.com/office/powerpoint/2010/main" val="226438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4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1244338" y="274638"/>
            <a:ext cx="7442462" cy="1143000"/>
          </a:xfrm>
        </p:spPr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Не все практики одинаково полезны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45C6C-055F-4DF2-A091-7EEB5E611E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BBC55D-51C4-4997-985A-CA22E9343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316" y="1392975"/>
            <a:ext cx="3833489" cy="47085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55F408-FC87-40CB-B36C-E5EB466AC6B5}"/>
              </a:ext>
            </a:extLst>
          </p:cNvPr>
          <p:cNvSpPr/>
          <p:nvPr/>
        </p:nvSpPr>
        <p:spPr>
          <a:xfrm>
            <a:off x="4477732" y="1392975"/>
            <a:ext cx="4392891" cy="4963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highlight>
                  <a:srgbClr val="FFFF00"/>
                </a:highlight>
              </a:rPr>
              <a:t>Не используем практики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из-за </a:t>
            </a:r>
            <a:r>
              <a:rPr lang="ru-RU" sz="1600" dirty="0" err="1">
                <a:solidFill>
                  <a:schemeClr val="tx1"/>
                </a:solidFill>
              </a:rPr>
              <a:t>трудозатратности</a:t>
            </a:r>
            <a:r>
              <a:rPr lang="ru-RU" sz="1600" dirty="0">
                <a:solidFill>
                  <a:schemeClr val="tx1"/>
                </a:solidFill>
              </a:rPr>
              <a:t> (это же надо готовиться, столько всего сделать)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из-за отсутствия ресурсов (вы дайте мне денег (времени… людей…) столько же, сколько у них, тогда… или мои это точно не потянут, слишком сложно)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из-за нелюбви к переменам (мы привыкли уже так работать, зачем нам что-то менять?)</a:t>
            </a:r>
          </a:p>
          <a:p>
            <a:r>
              <a:rPr lang="ru-RU" sz="1600" dirty="0">
                <a:solidFill>
                  <a:schemeClr val="tx1"/>
                </a:solidFill>
                <a:highlight>
                  <a:srgbClr val="FFFF00"/>
                </a:highlight>
              </a:rPr>
              <a:t>Мы хотим использовать новые практики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Новая проблема/задача (раньше у нас такого не было, а теперь поставлена новая задача)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Что-то прекратило работать (еще в прошлом году все было хорошо, а тут пошло не так)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Хочется «движения» (надо расшевелить моих, а то погрязли в рутине, размякли)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Хочется «как  у них или лучше» (ну вот, в этом регионе сработало, я хочу, чтобы у нас было еще лучше, надо обогнать)</a:t>
            </a:r>
          </a:p>
        </p:txBody>
      </p:sp>
    </p:spTree>
    <p:extLst>
      <p:ext uri="{BB962C8B-B14F-4D97-AF65-F5344CB8AC3E}">
        <p14:creationId xmlns:p14="http://schemas.microsoft.com/office/powerpoint/2010/main" val="14136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4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Почему разные результаты трансфера? Почему не всегда срабатывает (как у китайцев)?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45C6C-055F-4DF2-A091-7EEB5E611E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D03DF5-D018-4CF3-A106-F7F4A4F44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442" y="4297164"/>
            <a:ext cx="2095500" cy="18192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003B24-6AD4-4DF3-8C12-3CEB65074EEA}"/>
              </a:ext>
            </a:extLst>
          </p:cNvPr>
          <p:cNvSpPr/>
          <p:nvPr/>
        </p:nvSpPr>
        <p:spPr>
          <a:xfrm>
            <a:off x="1907704" y="1552147"/>
            <a:ext cx="5112568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Что такое лучшие (успешные) практики?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E1766CA-3483-49F4-9B33-07EDDB8E0AF2}"/>
              </a:ext>
            </a:extLst>
          </p:cNvPr>
          <p:cNvSpPr/>
          <p:nvPr/>
        </p:nvSpPr>
        <p:spPr>
          <a:xfrm>
            <a:off x="253554" y="2104043"/>
            <a:ext cx="3308300" cy="194095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just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исключительный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 прецедент практической деятельности, воплощения тех или иных моделей, дающих устойчиво позитивные результаты и эффекты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48FFE10-1AC3-42E2-A36F-32C4E01D8C05}"/>
              </a:ext>
            </a:extLst>
          </p:cNvPr>
          <p:cNvSpPr/>
          <p:nvPr/>
        </p:nvSpPr>
        <p:spPr>
          <a:xfrm>
            <a:off x="4938853" y="2055986"/>
            <a:ext cx="3600400" cy="163448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наиболее результативное и эффективное воплощение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той или иной модели с учетом специально созданного сочетания условий и ресурсов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4CA720-173F-4E69-B6B4-ADBDC3B7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37" y="4297164"/>
            <a:ext cx="2826716" cy="18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8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4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1244338" y="274638"/>
            <a:ext cx="7442462" cy="1143000"/>
          </a:xfrm>
        </p:spPr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Что нужно для трансфера (трансляции) практик?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45C6C-055F-4DF2-A091-7EEB5E611E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E321C-E4E0-4C49-A6DB-D4C2E96D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5" y="1417638"/>
            <a:ext cx="8314440" cy="470852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1. Точное описание: характеристики всей последовательности действий, объективные параметры процедур реализации практики.</a:t>
            </a:r>
          </a:p>
          <a:p>
            <a:pPr marL="0" indent="0">
              <a:buNone/>
            </a:pPr>
            <a:r>
              <a:rPr lang="ru-RU" sz="1800" dirty="0"/>
              <a:t>2. Четкая характеристика всех контекстов, в которых эта практика показала себя эффективной. </a:t>
            </a:r>
          </a:p>
          <a:p>
            <a:pPr marL="0" indent="0">
              <a:buNone/>
            </a:pPr>
            <a:r>
              <a:rPr lang="ru-RU" sz="1800" dirty="0"/>
              <a:t>3. Технология ее переноса/воспроизведения (рекомендации либо стадийное описание).</a:t>
            </a:r>
          </a:p>
          <a:p>
            <a:pPr marL="0" indent="0">
              <a:buNone/>
            </a:pPr>
            <a:r>
              <a:rPr lang="ru-RU" sz="1800" dirty="0"/>
              <a:t>4. Возможные средства визуализации и схематизации.</a:t>
            </a:r>
          </a:p>
          <a:p>
            <a:pPr marL="0" indent="0">
              <a:buNone/>
            </a:pPr>
            <a:r>
              <a:rPr lang="ru-RU" sz="1800" dirty="0"/>
              <a:t>5. Формализация лучшей практики с тем, чтобы на ее основе было возможно формирование «стандартной» практики</a:t>
            </a:r>
          </a:p>
          <a:p>
            <a:pPr marL="0" indent="0">
              <a:buNone/>
            </a:pPr>
            <a:r>
              <a:rPr lang="ru-RU" sz="1800" dirty="0"/>
              <a:t>6. Обучающая программа, с помощью которой возможно ее распространение.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F1F136-DA7D-417D-9D0D-BDBFAC1E4D7E}"/>
              </a:ext>
            </a:extLst>
          </p:cNvPr>
          <p:cNvSpPr/>
          <p:nvPr/>
        </p:nvSpPr>
        <p:spPr>
          <a:xfrm>
            <a:off x="1102937" y="4760536"/>
            <a:ext cx="3450210" cy="98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Опыт перенести невозможно, можно перенести технологии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A72AE7-28AC-4B3C-8897-55F70BD0F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79" y="4527718"/>
            <a:ext cx="2994339" cy="20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1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4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1244338" y="274638"/>
            <a:ext cx="7442462" cy="1143000"/>
          </a:xfrm>
        </p:spPr>
        <p:txBody>
          <a:bodyPr/>
          <a:lstStyle/>
          <a:p>
            <a:r>
              <a:rPr lang="ru-RU" altLang="ru-RU" sz="2000" dirty="0">
                <a:solidFill>
                  <a:schemeClr val="bg1"/>
                </a:solidFill>
              </a:rPr>
              <a:t>Почему решили искать успешные практики?</a:t>
            </a:r>
            <a:br>
              <a:rPr lang="ru-RU" altLang="ru-RU" sz="2000" dirty="0">
                <a:solidFill>
                  <a:schemeClr val="bg1"/>
                </a:solidFill>
              </a:rPr>
            </a:br>
            <a:r>
              <a:rPr lang="ru-RU" altLang="ru-RU" sz="2000" dirty="0">
                <a:solidFill>
                  <a:schemeClr val="bg1"/>
                </a:solidFill>
              </a:rPr>
              <a:t>Индекс образовательной инфраструктуры - 2016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45C6C-055F-4DF2-A091-7EEB5E611E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94D2A-6BED-4651-906D-9D2A2C48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98862"/>
            <a:ext cx="8394569" cy="462730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1" descr="C:\Users\abelikov\Downloads\chart(11).jpeg">
            <a:extLst>
              <a:ext uri="{FF2B5EF4-FFF2-40B4-BE49-F238E27FC236}">
                <a16:creationId xmlns:a16="http://schemas.microsoft.com/office/drawing/2014/main" id="{3845BF98-DEB4-4E06-8E10-E0F029B9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54" y="1587121"/>
            <a:ext cx="7654454" cy="453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D683BC4-A94B-4270-8C62-F2CB2D27C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30269"/>
              </p:ext>
            </p:extLst>
          </p:nvPr>
        </p:nvGraphicFramePr>
        <p:xfrm>
          <a:off x="164967" y="1326497"/>
          <a:ext cx="3737730" cy="1756544"/>
        </p:xfrm>
        <a:graphic>
          <a:graphicData uri="http://schemas.openxmlformats.org/drawingml/2006/table">
            <a:tbl>
              <a:tblPr/>
              <a:tblGrid>
                <a:gridCol w="1821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 algn="l" fontAlgn="ctr">
                        <a:buAutoNum type="arabicPeriod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Москва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 Краснодарский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 Тюменская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 Московская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 Чувашская Республика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8. Ханты-Мансийский автономный округ – Югра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 Новгородская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 Калининградская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 Ленинградская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10. Ямало-Ненецкий автономный округ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73799FB-4538-4E4F-88E6-6389EF0E2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97760"/>
              </p:ext>
            </p:extLst>
          </p:nvPr>
        </p:nvGraphicFramePr>
        <p:xfrm>
          <a:off x="5028490" y="4657568"/>
          <a:ext cx="3888432" cy="1834515"/>
        </p:xfrm>
        <a:graphic>
          <a:graphicData uri="http://schemas.openxmlformats.org/drawingml/2006/table">
            <a:tbl>
              <a:tblPr/>
              <a:tblGrid>
                <a:gridCol w="189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 Мурманская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 Томская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 Ямало-Ненецкий автономный округ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 Республика Хакасия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 Курская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 Камчатский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 Магаданская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9. Ханты-Мансийский автономный округ – Югра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 Санкт-Петербург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 Чукотский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A7F729A-0DEB-413E-BB7E-8E3CCC54B369}"/>
              </a:ext>
            </a:extLst>
          </p:cNvPr>
          <p:cNvSpPr txBox="1"/>
          <p:nvPr/>
        </p:nvSpPr>
        <p:spPr>
          <a:xfrm>
            <a:off x="3872059" y="124340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Лучшие по школьному образованию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FBEA3-DC87-4ACB-8217-77BE70B76FA7}"/>
              </a:ext>
            </a:extLst>
          </p:cNvPr>
          <p:cNvSpPr txBox="1"/>
          <p:nvPr/>
        </p:nvSpPr>
        <p:spPr>
          <a:xfrm>
            <a:off x="1313940" y="6113639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Лучшие по дошкольному 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260390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4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1244338" y="274638"/>
            <a:ext cx="7442462" cy="1143000"/>
          </a:xfrm>
        </p:spPr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В процессе исследования – интересные факты (за счет чего лидеры – это лидеры?)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45C6C-055F-4DF2-A091-7EEB5E611E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00BB4-FD83-4543-952A-A6533377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180"/>
            <a:ext cx="8229600" cy="479698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69D6EA4-00CB-4612-9588-C303A3A513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893599"/>
              </p:ext>
            </p:extLst>
          </p:nvPr>
        </p:nvGraphicFramePr>
        <p:xfrm>
          <a:off x="772998" y="1977491"/>
          <a:ext cx="8238490" cy="416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6357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1414</Words>
  <Application>Microsoft Office PowerPoint</Application>
  <PresentationFormat>Экран (4:3)</PresentationFormat>
  <Paragraphs>206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Calibri Light</vt:lpstr>
      <vt:lpstr>Helvetica</vt:lpstr>
      <vt:lpstr>Myriad Pro</vt:lpstr>
      <vt:lpstr>Symbol</vt:lpstr>
      <vt:lpstr>Times New Roman</vt:lpstr>
      <vt:lpstr>Тема Office</vt:lpstr>
      <vt:lpstr>1_Тема Office</vt:lpstr>
      <vt:lpstr>1_Office Theme</vt:lpstr>
      <vt:lpstr>Office Theme</vt:lpstr>
      <vt:lpstr>Презентация PowerPoint</vt:lpstr>
      <vt:lpstr>Зачем нужны лучшие практики?</vt:lpstr>
      <vt:lpstr>Есть ли трансфер практик в образовании?</vt:lpstr>
      <vt:lpstr>Есть ли российский опыт трансфера практик?</vt:lpstr>
      <vt:lpstr>Не все практики одинаково полезны</vt:lpstr>
      <vt:lpstr>Почему разные результаты трансфера? Почему не всегда срабатывает (как у китайцев)?</vt:lpstr>
      <vt:lpstr>Что нужно для трансфера (трансляции) практик?</vt:lpstr>
      <vt:lpstr>Почему решили искать успешные практики? Индекс образовательной инфраструктуры - 2016</vt:lpstr>
      <vt:lpstr>В процессе исследования – интересные факты (за счет чего лидеры – это лидеры?)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Кто, как, когда?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Zair-Bek Sergei</dc:creator>
  <cp:lastModifiedBy>Zair-Bek Sergei</cp:lastModifiedBy>
  <cp:revision>22</cp:revision>
  <dcterms:created xsi:type="dcterms:W3CDTF">2017-08-26T21:28:14Z</dcterms:created>
  <dcterms:modified xsi:type="dcterms:W3CDTF">2017-09-04T19:06:49Z</dcterms:modified>
</cp:coreProperties>
</file>