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6" r:id="rId2"/>
    <p:sldId id="257" r:id="rId3"/>
    <p:sldId id="267" r:id="rId4"/>
    <p:sldId id="268" r:id="rId5"/>
    <p:sldId id="269" r:id="rId6"/>
    <p:sldId id="271" r:id="rId7"/>
    <p:sldId id="275" r:id="rId8"/>
    <p:sldId id="274" r:id="rId9"/>
    <p:sldId id="276" r:id="rId10"/>
    <p:sldId id="277" r:id="rId11"/>
    <p:sldId id="278" r:id="rId12"/>
    <p:sldId id="280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72" r:id="rId23"/>
    <p:sldId id="263" r:id="rId24"/>
    <p:sldId id="264" r:id="rId25"/>
    <p:sldId id="265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на Павлюченко" initials="АП" lastIdx="1" clrIdx="0">
    <p:extLst>
      <p:ext uri="{19B8F6BF-5375-455C-9EA6-DF929625EA0E}">
        <p15:presenceInfo xmlns:p15="http://schemas.microsoft.com/office/powerpoint/2012/main" userId="S-1-5-21-1813179011-3656579503-3242740882-12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CEFE"/>
    <a:srgbClr val="ACC2E9"/>
    <a:srgbClr val="3CF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3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Педагоги из других регионов</c:v>
                </c:pt>
                <c:pt idx="1">
                  <c:v>Библиотекари</c:v>
                </c:pt>
                <c:pt idx="2">
                  <c:v>Педагоги Калининградской области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370</c:v>
                </c:pt>
                <c:pt idx="1">
                  <c:v>50</c:v>
                </c:pt>
                <c:pt idx="2">
                  <c:v>402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01911344"/>
        <c:axId val="201911904"/>
        <c:axId val="0"/>
      </c:bar3DChart>
      <c:catAx>
        <c:axId val="201911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911904"/>
        <c:crosses val="autoZero"/>
        <c:auto val="1"/>
        <c:lblAlgn val="ctr"/>
        <c:lblOffset val="100"/>
        <c:noMultiLvlLbl val="0"/>
      </c:catAx>
      <c:valAx>
        <c:axId val="2019119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1911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ФЦПРО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ПК</c:v>
                </c:pt>
                <c:pt idx="1">
                  <c:v>Библиотеки</c:v>
                </c:pt>
                <c:pt idx="2">
                  <c:v>ОВЗ</c:v>
                </c:pt>
                <c:pt idx="3">
                  <c:v>Модернизация содержания и технологий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942.45500000000004</c:v>
                </c:pt>
                <c:pt idx="1">
                  <c:v>2604.6439999999998</c:v>
                </c:pt>
                <c:pt idx="2">
                  <c:v>349.50900000000001</c:v>
                </c:pt>
                <c:pt idx="3">
                  <c:v>766.39200000000005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dirty="0" err="1" smtClean="0"/>
              <a:t>Софинансирование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Софинансирование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Федеральный бюджет</c:v>
                </c:pt>
                <c:pt idx="1">
                  <c:v>Региональный бюджет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4663000</c:v>
                </c:pt>
                <c:pt idx="1">
                  <c:v>1998000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1FFB-8E2C-4ED3-9FBD-924C7D72D073}" type="datetimeFigureOut">
              <a:rPr lang="ru-RU" smtClean="0"/>
              <a:t>10.09.2016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486C-7424-499C-AE23-275942BFF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201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1FFB-8E2C-4ED3-9FBD-924C7D72D073}" type="datetimeFigureOut">
              <a:rPr lang="ru-RU" smtClean="0"/>
              <a:t>10.09.2016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486C-7424-499C-AE23-275942BFF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475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1FFB-8E2C-4ED3-9FBD-924C7D72D073}" type="datetimeFigureOut">
              <a:rPr lang="ru-RU" smtClean="0"/>
              <a:t>10.09.2016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486C-7424-499C-AE23-275942BFF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354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1FFB-8E2C-4ED3-9FBD-924C7D72D073}" type="datetimeFigureOut">
              <a:rPr lang="ru-RU" smtClean="0"/>
              <a:t>10.09.2016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486C-7424-499C-AE23-275942BFF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003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1FFB-8E2C-4ED3-9FBD-924C7D72D073}" type="datetimeFigureOut">
              <a:rPr lang="ru-RU" smtClean="0"/>
              <a:t>10.09.2016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486C-7424-499C-AE23-275942BFF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738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1FFB-8E2C-4ED3-9FBD-924C7D72D073}" type="datetimeFigureOut">
              <a:rPr lang="ru-RU" smtClean="0"/>
              <a:t>10.09.2016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486C-7424-499C-AE23-275942BFF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420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1FFB-8E2C-4ED3-9FBD-924C7D72D073}" type="datetimeFigureOut">
              <a:rPr lang="ru-RU" smtClean="0"/>
              <a:t>10.09.2016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486C-7424-499C-AE23-275942BFF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462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1FFB-8E2C-4ED3-9FBD-924C7D72D073}" type="datetimeFigureOut">
              <a:rPr lang="ru-RU" smtClean="0"/>
              <a:t>10.09.2016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486C-7424-499C-AE23-275942BFF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138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1FFB-8E2C-4ED3-9FBD-924C7D72D073}" type="datetimeFigureOut">
              <a:rPr lang="ru-RU" smtClean="0"/>
              <a:t>10.09.2016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486C-7424-499C-AE23-275942BFF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1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1FFB-8E2C-4ED3-9FBD-924C7D72D073}" type="datetimeFigureOut">
              <a:rPr lang="ru-RU" smtClean="0"/>
              <a:t>10.09.2016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486C-7424-499C-AE23-275942BFF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863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1FFB-8E2C-4ED3-9FBD-924C7D72D073}" type="datetimeFigureOut">
              <a:rPr lang="ru-RU" smtClean="0"/>
              <a:t>10.09.2016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486C-7424-499C-AE23-275942BFF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234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l="-52000" r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D1FFB-8E2C-4ED3-9FBD-924C7D72D073}" type="datetimeFigureOut">
              <a:rPr lang="ru-RU" smtClean="0"/>
              <a:t>10.09.2016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6486C-7424-499C-AE23-275942BFF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778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2000" r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600" y="1389888"/>
            <a:ext cx="7396480" cy="1014984"/>
          </a:xfrm>
        </p:spPr>
        <p:txBody>
          <a:bodyPr>
            <a:normAutofit fontScale="90000"/>
          </a:bodyPr>
          <a:lstStyle/>
          <a:p>
            <a:r>
              <a:rPr lang="ru-RU" sz="5000" b="1" dirty="0" smtClean="0">
                <a:solidFill>
                  <a:schemeClr val="bg1"/>
                </a:solidFill>
              </a:rPr>
              <a:t>КАЛИНИНГРАДСКАЯ ОБЛАСТЬ</a:t>
            </a:r>
            <a:endParaRPr lang="ru-RU" sz="5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48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852" y="72517"/>
            <a:ext cx="1075029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Модернизация организационно-технологической инфраструктуры и обновление фондов школьных библиотек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7736535"/>
              </p:ext>
            </p:extLst>
          </p:nvPr>
        </p:nvGraphicFramePr>
        <p:xfrm>
          <a:off x="720852" y="1487055"/>
          <a:ext cx="8339327" cy="51905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576"/>
                <a:gridCol w="3102731"/>
                <a:gridCol w="1718972"/>
                <a:gridCol w="3178048"/>
              </a:tblGrid>
              <a:tr h="124414"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Наименование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Количество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Площадки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/>
                </a:tc>
              </a:tr>
              <a:tr h="248828"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40"/>
                        </a:lnSpc>
                      </a:pPr>
                      <a:r>
                        <a:rPr lang="ru-RU" sz="1600" dirty="0" err="1">
                          <a:effectLst/>
                        </a:rPr>
                        <a:t>Литрес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</a:pPr>
                      <a:r>
                        <a:rPr lang="ru-RU" sz="1200">
                          <a:effectLst/>
                        </a:rPr>
                        <a:t>11572 книговыдачи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</a:pPr>
                      <a:r>
                        <a:rPr lang="ru-RU" sz="1200">
                          <a:effectLst/>
                        </a:rPr>
                        <a:t>Все площадки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/>
                </a:tc>
              </a:tr>
              <a:tr h="373242"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40"/>
                        </a:lnSpc>
                      </a:pPr>
                      <a:r>
                        <a:rPr lang="ru-RU" sz="1600" dirty="0">
                          <a:effectLst/>
                        </a:rPr>
                        <a:t>«</a:t>
                      </a:r>
                      <a:r>
                        <a:rPr lang="ru-RU" sz="1600" dirty="0" err="1">
                          <a:effectLst/>
                        </a:rPr>
                        <a:t>МатРешка</a:t>
                      </a:r>
                      <a:r>
                        <a:rPr lang="ru-RU" sz="1600" dirty="0">
                          <a:effectLst/>
                        </a:rPr>
                        <a:t>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</a:pPr>
                      <a:r>
                        <a:rPr lang="ru-RU" sz="1200">
                          <a:effectLst/>
                        </a:rPr>
                        <a:t>80 лицензий,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2 библиотеки заданий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МБОУ СОШ «Школа будущего»</a:t>
                      </a:r>
                    </a:p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МБОУ «Полесская СОШ»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/>
                </a:tc>
              </a:tr>
              <a:tr h="1617383"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40"/>
                        </a:lnSpc>
                      </a:pPr>
                      <a:r>
                        <a:rPr lang="ru-RU" sz="1600" dirty="0">
                          <a:effectLst/>
                        </a:rPr>
                        <a:t>«01математика»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</a:pPr>
                      <a:r>
                        <a:rPr lang="ru-RU" sz="1200" dirty="0">
                          <a:effectLst/>
                        </a:rPr>
                        <a:t>620 лицензий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МАОУ СОШ №28 г. Калининграда</a:t>
                      </a:r>
                    </a:p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МАОУ гимназия №40 им. Ю.А. Гагарина</a:t>
                      </a:r>
                    </a:p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МБОУ СОШ «Школа будущего»</a:t>
                      </a:r>
                    </a:p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МАОУ СОШ №36 г. Калининграда</a:t>
                      </a:r>
                    </a:p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МАОУ СОШ №56 г. Калининграда</a:t>
                      </a:r>
                    </a:p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ГБОУ ВО КО "Педагогический институт"</a:t>
                      </a:r>
                    </a:p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МБОУ «</a:t>
                      </a:r>
                      <a:r>
                        <a:rPr lang="ru-RU" sz="1200" dirty="0" err="1">
                          <a:effectLst/>
                        </a:rPr>
                        <a:t>Полесская</a:t>
                      </a:r>
                      <a:r>
                        <a:rPr lang="ru-RU" sz="1200" dirty="0">
                          <a:effectLst/>
                        </a:rPr>
                        <a:t> СОШ»</a:t>
                      </a:r>
                    </a:p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МАОУ лицей №18 г. Калининграда</a:t>
                      </a:r>
                    </a:p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МАОУ СОШ №6 с УИОП г. Калининграда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/>
                </a:tc>
              </a:tr>
              <a:tr h="497656"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40"/>
                        </a:lnSpc>
                      </a:pPr>
                      <a:r>
                        <a:rPr lang="ru-RU" sz="1600">
                          <a:effectLst/>
                        </a:rPr>
                        <a:t>«1С – Библиотека»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</a:pPr>
                      <a:r>
                        <a:rPr lang="ru-RU" sz="1200">
                          <a:effectLst/>
                        </a:rPr>
                        <a:t>3 лицензии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МАОУ СОШ №36 г. Калининграда</a:t>
                      </a:r>
                    </a:p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МАОУ СОШ №6 с УИОП г. Калининграда</a:t>
                      </a:r>
                    </a:p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МАОУ ООШ г. Зеленоградска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/>
                </a:tc>
              </a:tr>
              <a:tr h="373242"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40"/>
                        </a:lnSpc>
                      </a:pPr>
                      <a:r>
                        <a:rPr lang="ru-RU" sz="1600" dirty="0">
                          <a:effectLst/>
                        </a:rPr>
                        <a:t>Оборудованы </a:t>
                      </a:r>
                      <a:r>
                        <a:rPr lang="en-US" sz="1600" dirty="0">
                          <a:effectLst/>
                        </a:rPr>
                        <a:t>WIFI-</a:t>
                      </a:r>
                      <a:r>
                        <a:rPr lang="ru-RU" sz="1600" dirty="0">
                          <a:effectLst/>
                        </a:rPr>
                        <a:t>зоны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</a:pPr>
                      <a:r>
                        <a:rPr lang="ru-RU" sz="1200">
                          <a:effectLst/>
                        </a:rPr>
                        <a:t>2 площадки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Калининградский областной институт развития образования</a:t>
                      </a:r>
                    </a:p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МАОУ ООШ г. Зеленоградска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/>
                </a:tc>
              </a:tr>
              <a:tr h="373242"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40"/>
                        </a:lnSpc>
                      </a:pPr>
                      <a:r>
                        <a:rPr lang="ru-RU" sz="1600">
                          <a:effectLst/>
                        </a:rPr>
                        <a:t>Программа для электронного чтения </a:t>
                      </a:r>
                      <a:r>
                        <a:rPr lang="en-US" sz="1600">
                          <a:effectLst/>
                        </a:rPr>
                        <a:t>ABBYY Fine Reader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</a:pPr>
                      <a:r>
                        <a:rPr lang="ru-RU" sz="1200">
                          <a:effectLst/>
                        </a:rPr>
                        <a:t>1 лицензия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</a:pPr>
                      <a:r>
                        <a:rPr lang="ru-RU" sz="1200" dirty="0">
                          <a:effectLst/>
                        </a:rPr>
                        <a:t>МАОУ ООШ г. Зеленоградска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/>
                </a:tc>
              </a:tr>
              <a:tr h="373242"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40"/>
                        </a:lnSpc>
                      </a:pPr>
                      <a:r>
                        <a:rPr lang="ru-RU" sz="1600">
                          <a:effectLst/>
                        </a:rPr>
                        <a:t>Электронные учебники «Просвещение»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</a:pPr>
                      <a:r>
                        <a:rPr lang="ru-RU" sz="1200">
                          <a:effectLst/>
                        </a:rPr>
                        <a:t>1004 лицензии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МАОУ гимназия №40 им. Ю.А. Гагарина</a:t>
                      </a:r>
                    </a:p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МАОУ ООШ г. Зеленоградска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/>
                </a:tc>
              </a:tr>
              <a:tr h="124414"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40"/>
                        </a:lnSpc>
                      </a:pPr>
                      <a:r>
                        <a:rPr lang="ru-RU" sz="1600">
                          <a:effectLst/>
                        </a:rPr>
                        <a:t>ООО «Дрофа»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</a:pPr>
                      <a:r>
                        <a:rPr lang="ru-RU" sz="1200">
                          <a:effectLst/>
                        </a:rPr>
                        <a:t>165 лицензий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МБОУ СОШ «Школа будущего»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/>
                </a:tc>
              </a:tr>
              <a:tr h="124414"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40"/>
                        </a:lnSpc>
                      </a:pPr>
                      <a:r>
                        <a:rPr lang="ru-RU" sz="1600">
                          <a:effectLst/>
                        </a:rPr>
                        <a:t>Е-Азбука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</a:pPr>
                      <a:r>
                        <a:rPr lang="ru-RU" sz="1200">
                          <a:effectLst/>
                        </a:rPr>
                        <a:t>250 лицензий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МАОУ лицей №10 г. Советска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/>
                </a:tc>
              </a:tr>
              <a:tr h="248828"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10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40"/>
                        </a:lnSpc>
                      </a:pPr>
                      <a:r>
                        <a:rPr lang="ru-RU" sz="1600">
                          <a:effectLst/>
                        </a:rPr>
                        <a:t>Электронная библиотека «Знаниум»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</a:pPr>
                      <a:r>
                        <a:rPr lang="ru-RU" sz="1200">
                          <a:effectLst/>
                        </a:rPr>
                        <a:t>20 лицензий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ГБУ ДО КО «Центр развития одаренных детей»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/>
                </a:tc>
              </a:tr>
              <a:tr h="248828"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11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40"/>
                        </a:lnSpc>
                      </a:pPr>
                      <a:r>
                        <a:rPr lang="ru-RU" sz="1600" dirty="0">
                          <a:effectLst/>
                        </a:rPr>
                        <a:t>ИРБИС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</a:pPr>
                      <a:r>
                        <a:rPr lang="ru-RU" sz="1200">
                          <a:effectLst/>
                        </a:rPr>
                        <a:t>1 лицензия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ГБОУ ВО КО "Педагогический институт"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961" marR="39961" marT="0" marB="0"/>
                </a:tc>
              </a:tr>
            </a:tbl>
          </a:graphicData>
        </a:graphic>
      </p:graphicFrame>
      <p:pic>
        <p:nvPicPr>
          <p:cNvPr id="7" name="Рисунок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6" t="45337" r="55473" b="22040"/>
          <a:stretch/>
        </p:blipFill>
        <p:spPr bwMode="auto">
          <a:xfrm>
            <a:off x="9696667" y="1225360"/>
            <a:ext cx="1774481" cy="29622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6057" y="4258777"/>
            <a:ext cx="2155699" cy="239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60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852" y="72517"/>
            <a:ext cx="1075029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Модернизация организационно-технологической инфраструктуры и обновление фондов школьных библиотек</a:t>
            </a:r>
            <a:endParaRPr lang="ru-RU" dirty="0"/>
          </a:p>
        </p:txBody>
      </p:sp>
      <p:pic>
        <p:nvPicPr>
          <p:cNvPr id="5" name="Picture 2" descr="C:\Users\s.podvysotskaya\Desktop\ИБЦ\ФЦПРО 2016\ПЛАКАТЫ\Литературная гостиная\01 Достоевски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1754" y="1398080"/>
            <a:ext cx="3649980" cy="5112585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636" y="1398080"/>
            <a:ext cx="3635076" cy="508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16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852" y="72517"/>
            <a:ext cx="1075029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Модернизация организационно-технологической инфраструктуры и обновление фондов школьных библиотек</a:t>
            </a:r>
            <a:endParaRPr lang="ru-RU" dirty="0"/>
          </a:p>
        </p:txBody>
      </p:sp>
      <p:pic>
        <p:nvPicPr>
          <p:cNvPr id="6" name="Объект 1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88772" y="1865440"/>
            <a:ext cx="5419898" cy="3628505"/>
          </a:xfrm>
          <a:prstGeom prst="rect">
            <a:avLst/>
          </a:prstGeom>
          <a:ln w="127000" cap="rnd">
            <a:noFill/>
          </a:ln>
          <a:effectLst/>
        </p:spPr>
      </p:pic>
      <p:pic>
        <p:nvPicPr>
          <p:cNvPr id="7" name="Объект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909" y="1865440"/>
            <a:ext cx="5451919" cy="3634612"/>
          </a:xfrm>
          <a:prstGeom prst="rect">
            <a:avLst/>
          </a:prstGeom>
          <a:ln w="127000" cap="rnd">
            <a:noFill/>
          </a:ln>
          <a:effectLst/>
          <a:scene3d>
            <a:camera prst="orthographicFront"/>
            <a:lightRig rig="twoPt" dir="t">
              <a:rot lat="0" lon="0" rev="7800000"/>
            </a:lightRig>
          </a:scene3d>
          <a:sp3d contourW="6350"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1374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852" y="72517"/>
            <a:ext cx="1075029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Модернизация организационно-технологической инфраструктуры и обновление фондов школьных библиотек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801" y="1398080"/>
            <a:ext cx="5234347" cy="3925760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52" y="1398080"/>
            <a:ext cx="5227532" cy="3920649"/>
          </a:xfrm>
        </p:spPr>
      </p:pic>
    </p:spTree>
    <p:extLst>
      <p:ext uri="{BB962C8B-B14F-4D97-AF65-F5344CB8AC3E}">
        <p14:creationId xmlns:p14="http://schemas.microsoft.com/office/powerpoint/2010/main" val="121792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852" y="72517"/>
            <a:ext cx="1075029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Модернизация организационно-технологической инфраструктуры и обновление фондов школьных библиотек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29360"/>
            <a:ext cx="10515600" cy="494760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График презентаций информационно-библиотечных центров</a:t>
            </a:r>
          </a:p>
          <a:p>
            <a:pPr marL="0" indent="0" algn="ctr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095436"/>
              </p:ext>
            </p:extLst>
          </p:nvPr>
        </p:nvGraphicFramePr>
        <p:xfrm>
          <a:off x="2174242" y="1838958"/>
          <a:ext cx="7813991" cy="45194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8318"/>
                <a:gridCol w="4680465"/>
                <a:gridCol w="2605208"/>
              </a:tblGrid>
              <a:tr h="4607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 п/п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Образовательная организация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Дата презентации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3433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МАОУ СОШ № 28 г. Калининграда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17 мая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343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</a:rPr>
                        <a:t>2.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МБОУ СОШ «Школа будущего»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22 сентября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343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</a:rPr>
                        <a:t>3.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МАОУ лицей № 10 г. Советска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30 сентября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343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</a:rPr>
                        <a:t>4.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МАОУ СОШ № 36 г. Калининграда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12 октября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343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</a:rPr>
                        <a:t>5.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МБОУ «</a:t>
                      </a:r>
                      <a:r>
                        <a:rPr lang="ru-RU" sz="1600" dirty="0" err="1">
                          <a:effectLst/>
                        </a:rPr>
                        <a:t>Полесская</a:t>
                      </a:r>
                      <a:r>
                        <a:rPr lang="ru-RU" sz="1600" dirty="0">
                          <a:effectLst/>
                        </a:rPr>
                        <a:t> СОШ»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19 октября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343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</a:rPr>
                        <a:t>6.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ГБУ ДО КО «Центр развития одаренных детей»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21 октября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343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</a:rPr>
                        <a:t>7.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МАОУ СОШ № 56 г. Калининграда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25 октября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343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</a:rPr>
                        <a:t>8.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МАОУ лицей № 18 г. Калининграда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26 октября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343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МАОУ ООШ г. Зеленоградска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28 октября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343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МАОУ гимназия № 40 им. Ю.А. Гагарина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01 ноября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343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</a:rPr>
                        <a:t>11.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МАУ ШИЛИ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03 ноября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343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</a:rPr>
                        <a:t>12.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ГБОУ ВО КО "Педагогический институт"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14 ноября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343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</a:rPr>
                        <a:t>13.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МАОУ СОШ № 6 с УИОП г. Калининграда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11 ноября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076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</a:rPr>
                        <a:t>14.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Калининградский областной институт развития образования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 ноября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18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Повышение квалификации учителей по </a:t>
            </a:r>
            <a:r>
              <a:rPr lang="ru-RU" dirty="0" err="1" smtClean="0"/>
              <a:t>метапредметным</a:t>
            </a:r>
            <a:r>
              <a:rPr lang="ru-RU" dirty="0" smtClean="0"/>
              <a:t> компетенциям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В рамках реализации проекта разработаны программы повышения квалификации: </a:t>
            </a:r>
          </a:p>
          <a:p>
            <a:pPr marL="0" indent="0">
              <a:buNone/>
            </a:pPr>
            <a:r>
              <a:rPr lang="ru-RU" dirty="0"/>
              <a:t>- «Формирование и оценка </a:t>
            </a:r>
            <a:r>
              <a:rPr lang="ru-RU" dirty="0" err="1"/>
              <a:t>метапредметных</a:t>
            </a:r>
            <a:r>
              <a:rPr lang="ru-RU" dirty="0"/>
              <a:t> компетенций в основной школе в соответствии с ФГОС»; </a:t>
            </a:r>
          </a:p>
          <a:p>
            <a:pPr marL="0" indent="0">
              <a:buNone/>
            </a:pPr>
            <a:r>
              <a:rPr lang="ru-RU" dirty="0"/>
              <a:t>- «Управление процессом по формированию и оценке </a:t>
            </a:r>
            <a:r>
              <a:rPr lang="ru-RU" dirty="0" err="1"/>
              <a:t>метапредметных</a:t>
            </a:r>
            <a:r>
              <a:rPr lang="ru-RU" dirty="0"/>
              <a:t> компетенций в основной школе в соответствии с ФГОС»; </a:t>
            </a:r>
          </a:p>
          <a:p>
            <a:pPr marL="0" indent="0">
              <a:buNone/>
            </a:pPr>
            <a:r>
              <a:rPr lang="ru-RU" dirty="0"/>
              <a:t>- «Организация инклюзивного образования обучающихся (воспитанников) с ограниченными возможностями здоровья в соответствии с ФГОС».</a:t>
            </a:r>
          </a:p>
          <a:p>
            <a:pPr marL="0" indent="0">
              <a:buNone/>
            </a:pPr>
            <a:r>
              <a:rPr lang="ru-RU" dirty="0"/>
              <a:t>Программы носят командный и модульный характер повышения квалификации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41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На сегодняшний день прошли обучение 822 педагога, в том числе: 370 человек из других регионов РФ; 50 библиотекарей образовательных организаций Калининградской области.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Повышение квалификации учителей по </a:t>
            </a:r>
            <a:r>
              <a:rPr lang="ru-RU" dirty="0" err="1" smtClean="0"/>
              <a:t>метапредметным</a:t>
            </a:r>
            <a:r>
              <a:rPr lang="ru-RU" dirty="0" smtClean="0"/>
              <a:t> компетенциям</a:t>
            </a:r>
            <a:endParaRPr lang="ru-RU" dirty="0"/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740703912"/>
              </p:ext>
            </p:extLst>
          </p:nvPr>
        </p:nvGraphicFramePr>
        <p:xfrm>
          <a:off x="1249680" y="3230880"/>
          <a:ext cx="9296400" cy="3435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494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Повышение квалификации учителей по </a:t>
            </a:r>
            <a:r>
              <a:rPr lang="ru-RU" dirty="0" err="1" smtClean="0"/>
              <a:t>метапредметным</a:t>
            </a:r>
            <a:r>
              <a:rPr lang="ru-RU" dirty="0" smtClean="0"/>
              <a:t> компетенциям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435" y="1845945"/>
            <a:ext cx="5153365" cy="343725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845945"/>
            <a:ext cx="5153367" cy="343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58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Повышение квалификации учителей по </a:t>
            </a:r>
            <a:r>
              <a:rPr lang="ru-RU" dirty="0" err="1" smtClean="0"/>
              <a:t>метапредметным</a:t>
            </a:r>
            <a:r>
              <a:rPr lang="ru-RU" dirty="0" smtClean="0"/>
              <a:t> компетенциям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Дистанционный ресурс </a:t>
            </a:r>
            <a:r>
              <a:rPr lang="en-US" dirty="0" smtClean="0"/>
              <a:t>study.baltinform.ru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235" y="2351088"/>
            <a:ext cx="6451530" cy="408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Разработка и реализация адаптированных образовательных программ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17720" cy="4351338"/>
          </a:xfrm>
          <a:ln w="254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Повышение квалификации по программе «Организация инклюзивного образования обучающихся (воспитанников) с ограниченными возможностями здоровья в соответствии с ФГОС» прошли 104 человека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97040" y="1825625"/>
            <a:ext cx="4556760" cy="4351338"/>
          </a:xfrm>
          <a:ln w="254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Произведена разработка и экспертиза 45 адаптированных образовательных программ.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Лучшие проекты АООП/АОП будут включены в сборник примерных программ для обучающихся с ОВЗ и обучающихся с умственной отсталостью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121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Основные направления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Модернизация содержания и технологий формирования предметных, </a:t>
            </a:r>
            <a:r>
              <a:rPr lang="ru-RU" dirty="0" err="1" smtClean="0"/>
              <a:t>метапредметных</a:t>
            </a:r>
            <a:r>
              <a:rPr lang="ru-RU" dirty="0" smtClean="0"/>
              <a:t>, личностных результатов в рамках предметной области (география, технология, искусство, обществознание, физическая культура)</a:t>
            </a:r>
          </a:p>
          <a:p>
            <a:pPr marL="514350" indent="-514350">
              <a:buAutoNum type="arabicPeriod"/>
            </a:pPr>
            <a:r>
              <a:rPr lang="ru-RU" dirty="0" smtClean="0"/>
              <a:t>Модернизация организационно-технологической инфраструктуры и обновление фондов школьных библиотек</a:t>
            </a:r>
          </a:p>
          <a:p>
            <a:pPr marL="514350" indent="-514350">
              <a:buAutoNum type="arabicPeriod"/>
            </a:pPr>
            <a:r>
              <a:rPr lang="ru-RU" dirty="0" smtClean="0"/>
              <a:t>Повышение квалификации учителей по </a:t>
            </a:r>
            <a:r>
              <a:rPr lang="ru-RU" dirty="0" err="1" smtClean="0"/>
              <a:t>метапредметным</a:t>
            </a:r>
            <a:r>
              <a:rPr lang="ru-RU" dirty="0" smtClean="0"/>
              <a:t> компетенциям</a:t>
            </a:r>
            <a:endParaRPr lang="ru-RU" dirty="0"/>
          </a:p>
          <a:p>
            <a:pPr marL="514350" indent="-514350">
              <a:buAutoNum type="arabicPeriod"/>
            </a:pPr>
            <a:r>
              <a:rPr lang="ru-RU" dirty="0" smtClean="0"/>
              <a:t>Создание и поддержка сетевых сообществ педагогов по учебным предметам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83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47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Создание и поддержка сетевых сообществ педагогов по учебным предметам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590318"/>
            <a:ext cx="10515600" cy="458664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Ассоциация молодых педагогов Калининградской области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90741"/>
            <a:ext cx="5115560" cy="36528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20" y="2306398"/>
            <a:ext cx="5322214" cy="363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92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47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Создание и поддержка сетевых сообществ педагогов по учебным предметам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590318"/>
            <a:ext cx="10988040" cy="458664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Ассоциация учителей географии и экологии Калининградской области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6" name="Рисунок 5" descr="C:\Users\a.pavluchenko\Downloads\IMG_772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2274887"/>
            <a:ext cx="5237480" cy="3709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a.pavluchenko\Downloads\IMG_806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880" y="2274887"/>
            <a:ext cx="5547360" cy="37093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287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29936"/>
            <a:ext cx="10515600" cy="4969955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solidFill>
                  <a:schemeClr val="dk1"/>
                </a:solidFill>
              </a:rPr>
              <a:t>Региональное отделение Российской ассоциации учителей истории и обществознания</a:t>
            </a:r>
            <a:endParaRPr lang="ru-RU" sz="2000" dirty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3" y="2190178"/>
            <a:ext cx="4925569" cy="32837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232" y="2190178"/>
            <a:ext cx="4925568" cy="3283712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755903" y="2043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Создание и поддержка сетевых сообществ педагогов по учебным предметам</a:t>
            </a:r>
          </a:p>
        </p:txBody>
      </p:sp>
    </p:spTree>
    <p:extLst>
      <p:ext uri="{BB962C8B-B14F-4D97-AF65-F5344CB8AC3E}">
        <p14:creationId xmlns:p14="http://schemas.microsoft.com/office/powerpoint/2010/main" val="232820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Информационное сопровождение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190239"/>
            <a:ext cx="10515600" cy="2986723"/>
          </a:xfrm>
        </p:spPr>
        <p:txBody>
          <a:bodyPr/>
          <a:lstStyle/>
          <a:p>
            <a:r>
              <a:rPr lang="ru-RU" dirty="0" smtClean="0"/>
              <a:t>Разделы на сайтах образовательных организаций – площадок </a:t>
            </a:r>
            <a:r>
              <a:rPr lang="ru-RU" dirty="0" err="1" smtClean="0"/>
              <a:t>Стажировочной</a:t>
            </a:r>
            <a:r>
              <a:rPr lang="ru-RU" dirty="0" smtClean="0"/>
              <a:t> образовательной сети Проекта</a:t>
            </a:r>
          </a:p>
          <a:p>
            <a:r>
              <a:rPr lang="ru-RU" dirty="0" smtClean="0"/>
              <a:t>Не менее 10 публикаций и сюжетов в СМИ в месяц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385" y="1447482"/>
            <a:ext cx="554355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4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880" y="507365"/>
            <a:ext cx="10515600" cy="721995"/>
          </a:xfrm>
        </p:spPr>
        <p:txBody>
          <a:bodyPr/>
          <a:lstStyle/>
          <a:p>
            <a:pPr algn="ctr"/>
            <a:r>
              <a:rPr lang="ru-RU" dirty="0" smtClean="0"/>
              <a:t>Финансовое исполнение</a:t>
            </a:r>
            <a:endParaRPr lang="ru-RU" dirty="0"/>
          </a:p>
        </p:txBody>
      </p:sp>
      <p:graphicFrame>
        <p:nvGraphicFramePr>
          <p:cNvPr id="20" name="Объект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896296"/>
              </p:ext>
            </p:extLst>
          </p:nvPr>
        </p:nvGraphicFramePr>
        <p:xfrm>
          <a:off x="416560" y="1706880"/>
          <a:ext cx="5120640" cy="3708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Объект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6069950"/>
              </p:ext>
            </p:extLst>
          </p:nvPr>
        </p:nvGraphicFramePr>
        <p:xfrm>
          <a:off x="6096000" y="1747520"/>
          <a:ext cx="5120640" cy="3708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525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2000" r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44040" y="128968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000" b="1" dirty="0" smtClean="0">
                <a:solidFill>
                  <a:schemeClr val="bg1"/>
                </a:solidFill>
              </a:rPr>
              <a:t>Спасибо за внимание!</a:t>
            </a:r>
            <a:endParaRPr lang="ru-RU" sz="5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03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3867"/>
          </a:xfrm>
        </p:spPr>
        <p:txBody>
          <a:bodyPr/>
          <a:lstStyle/>
          <a:p>
            <a:pPr algn="ctr"/>
            <a:r>
              <a:rPr lang="ru-RU" dirty="0"/>
              <a:t>Обсуждение предметных </a:t>
            </a:r>
            <a:r>
              <a:rPr lang="ru-RU" dirty="0" smtClean="0"/>
              <a:t>концепций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78992"/>
            <a:ext cx="10515600" cy="509797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Дистанционная площадка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92138"/>
            <a:ext cx="10390632" cy="504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26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3867"/>
          </a:xfrm>
        </p:spPr>
        <p:txBody>
          <a:bodyPr/>
          <a:lstStyle/>
          <a:p>
            <a:pPr algn="ctr"/>
            <a:r>
              <a:rPr lang="ru-RU" dirty="0"/>
              <a:t>Обсуждение предметных </a:t>
            </a:r>
            <a:r>
              <a:rPr lang="ru-RU" dirty="0" smtClean="0"/>
              <a:t>концепций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78992"/>
            <a:ext cx="10515600" cy="509797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Дистанционная площадка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1676343"/>
            <a:ext cx="11469624" cy="422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02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1883"/>
          </a:xfrm>
        </p:spPr>
        <p:txBody>
          <a:bodyPr/>
          <a:lstStyle/>
          <a:p>
            <a:pPr algn="ctr"/>
            <a:r>
              <a:rPr lang="ru-RU" dirty="0"/>
              <a:t>Обсуждение предметных </a:t>
            </a:r>
            <a:r>
              <a:rPr lang="ru-RU" dirty="0" smtClean="0"/>
              <a:t>концепций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07008"/>
            <a:ext cx="10515600" cy="496995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Очное обсуждение</a:t>
            </a:r>
          </a:p>
          <a:p>
            <a:pPr marL="0" indent="0" algn="ctr"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879193"/>
              </p:ext>
            </p:extLst>
          </p:nvPr>
        </p:nvGraphicFramePr>
        <p:xfrm>
          <a:off x="614680" y="1807802"/>
          <a:ext cx="10879328" cy="4528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1081"/>
                <a:gridCol w="8948247"/>
              </a:tblGrid>
              <a:tr h="3959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мероприятия</a:t>
                      </a:r>
                      <a:endParaRPr lang="ru-RU" dirty="0"/>
                    </a:p>
                  </a:txBody>
                  <a:tcPr/>
                </a:tc>
              </a:tr>
              <a:tr h="61832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04-06 июля 2016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Проведение публичного экспертного обсуждения проекта Концепции развития географического образования в Российской Федерации в рамках межрегионального форума учителей географии</a:t>
                      </a:r>
                      <a:endParaRPr lang="ru-RU" sz="1600" dirty="0"/>
                    </a:p>
                  </a:txBody>
                  <a:tcPr/>
                </a:tc>
              </a:tr>
              <a:tr h="87867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22 августа 2016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Проведение публичного экспертного обсуждения проекта Концепции преподавания обществознания в Российской Федерации в рамках областного методического семинара «Переход на новые концепции преподавания истории и обществознания: вызовы и решения»</a:t>
                      </a:r>
                      <a:endParaRPr lang="ru-RU" sz="1600" dirty="0"/>
                    </a:p>
                  </a:txBody>
                  <a:tcPr/>
                </a:tc>
              </a:tr>
              <a:tr h="113902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23 августа 2016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Проведение публичного экспертного обсуждения проекта Концепции модернизации содержания и технологий преподавания учебного предмета «Физическая культура» в рамках регионального круглого стола «Пути решения проблем модернизации содержания и технологий преподавания физической культуры в общеобразовательных организациях»</a:t>
                      </a:r>
                      <a:endParaRPr lang="ru-RU" sz="1600" dirty="0"/>
                    </a:p>
                  </a:txBody>
                  <a:tcPr/>
                </a:tc>
              </a:tr>
              <a:tr h="61832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26 сентября</a:t>
                      </a:r>
                      <a:r>
                        <a:rPr lang="ru-RU" sz="1600" baseline="0" dirty="0" smtClean="0"/>
                        <a:t> 2016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Проведение публичного экспертного обсуждения проекта Концепции преподавания предметной области «Искусство»</a:t>
                      </a:r>
                      <a:endParaRPr lang="ru-RU" sz="1600" dirty="0"/>
                    </a:p>
                  </a:txBody>
                  <a:tcPr/>
                </a:tc>
              </a:tr>
              <a:tr h="87867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29-30 сентября</a:t>
                      </a:r>
                      <a:r>
                        <a:rPr lang="ru-RU" sz="1600" baseline="0" dirty="0" smtClean="0"/>
                        <a:t> 2016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Проведение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публичного экспертного обсуждения реализации Концепции математического образования в рамках м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ежрегиональной конференции «Реализация концепции математического образования: опыт, проблемы, перспективы» 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186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1883"/>
          </a:xfrm>
        </p:spPr>
        <p:txBody>
          <a:bodyPr/>
          <a:lstStyle/>
          <a:p>
            <a:pPr algn="ctr"/>
            <a:r>
              <a:rPr lang="ru-RU" dirty="0"/>
              <a:t>Обсуждение предметных </a:t>
            </a:r>
            <a:r>
              <a:rPr lang="ru-RU" dirty="0" smtClean="0"/>
              <a:t>концепций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07008"/>
            <a:ext cx="10515600" cy="4969955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solidFill>
                  <a:schemeClr val="dk1"/>
                </a:solidFill>
              </a:rPr>
              <a:t>Проведение публичного экспертного обсуждения проекта Концепции развития географического образования в Российской Федерации в рамках межрегионального форума учителей географии</a:t>
            </a:r>
            <a:endParaRPr lang="ru-RU" sz="2000" dirty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562" y="2452320"/>
            <a:ext cx="4631099" cy="30889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255" y="2452320"/>
            <a:ext cx="4631100" cy="308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1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1883"/>
          </a:xfrm>
        </p:spPr>
        <p:txBody>
          <a:bodyPr/>
          <a:lstStyle/>
          <a:p>
            <a:pPr algn="ctr"/>
            <a:r>
              <a:rPr lang="ru-RU" dirty="0"/>
              <a:t>Обсуждение предметных </a:t>
            </a:r>
            <a:r>
              <a:rPr lang="ru-RU" dirty="0" smtClean="0"/>
              <a:t>концепций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07008"/>
            <a:ext cx="10515600" cy="4969955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solidFill>
                  <a:schemeClr val="dk1"/>
                </a:solidFill>
              </a:rPr>
              <a:t>Проведение публичного экспертного обсуждения проекта Концепции модернизации содержания и технологий преподавания учебного предмета «Физическая культура» в рамках регионального круглого стола «Пути решения проблем модернизации содержания и технологий преподавания физической культуры в общеобразовательных организациях»</a:t>
            </a:r>
            <a:endParaRPr lang="ru-RU" sz="2000" dirty="0" smtClean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7" name="Рисунок 6" descr="C:\Users\a.pavluchenko\Desktop\из темпа\23 августа Педмарафон в КОИРО\Круглый стол Пути решения проблем  модернизации физической культуры в ОО. Козина\DSC0235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431" y="2555083"/>
            <a:ext cx="4624451" cy="3169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a.pavluchenko\Desktop\из темпа\23 августа Педмарафон в КОИРО\Круглый стол Пути решения проблем  модернизации физической культуры в ОО. Козина\DSC0236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072" y="2555083"/>
            <a:ext cx="4910328" cy="31690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172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1883"/>
          </a:xfrm>
        </p:spPr>
        <p:txBody>
          <a:bodyPr/>
          <a:lstStyle/>
          <a:p>
            <a:pPr algn="ctr"/>
            <a:r>
              <a:rPr lang="ru-RU" dirty="0"/>
              <a:t>Обсуждение предметных </a:t>
            </a:r>
            <a:r>
              <a:rPr lang="ru-RU" dirty="0" smtClean="0"/>
              <a:t>концепций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07008"/>
            <a:ext cx="10515600" cy="49699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Описание опыта</a:t>
            </a:r>
          </a:p>
          <a:p>
            <a:pPr marL="0" indent="0">
              <a:buNone/>
            </a:pPr>
            <a:r>
              <a:rPr lang="ru-RU" sz="2600" b="1" dirty="0" smtClean="0"/>
              <a:t>По итогам дистанционного обсуждения: </a:t>
            </a:r>
          </a:p>
          <a:p>
            <a:pPr marL="0" indent="0">
              <a:buNone/>
            </a:pPr>
            <a:r>
              <a:rPr lang="ru-RU" sz="2600" dirty="0" smtClean="0"/>
              <a:t>- аналитические справки</a:t>
            </a:r>
          </a:p>
          <a:p>
            <a:pPr marL="0" indent="0">
              <a:buNone/>
            </a:pPr>
            <a:r>
              <a:rPr lang="ru-RU" sz="2600" b="1" dirty="0" smtClean="0"/>
              <a:t>По итогам очного обсуждения </a:t>
            </a:r>
            <a:r>
              <a:rPr lang="ru-RU" sz="2600" b="1" dirty="0"/>
              <a:t>в рамках </a:t>
            </a:r>
            <a:r>
              <a:rPr lang="ru-RU" sz="2600" b="1" dirty="0" smtClean="0"/>
              <a:t>мероприятий:</a:t>
            </a:r>
          </a:p>
          <a:p>
            <a:pPr>
              <a:buFontTx/>
              <a:buChar char="-"/>
            </a:pPr>
            <a:r>
              <a:rPr lang="ru-RU" sz="2600" dirty="0" smtClean="0"/>
              <a:t>резолюции мероприятий</a:t>
            </a:r>
          </a:p>
          <a:p>
            <a:pPr>
              <a:buFontTx/>
              <a:buChar char="-"/>
            </a:pPr>
            <a:r>
              <a:rPr lang="ru-RU" sz="2600" dirty="0" smtClean="0"/>
              <a:t>сборник </a:t>
            </a:r>
            <a:r>
              <a:rPr lang="ru-RU" sz="2600" dirty="0"/>
              <a:t>«Реализация Концепции развития физико-математического образования в Калининградской области: опыт, проблемы, </a:t>
            </a:r>
            <a:r>
              <a:rPr lang="ru-RU" sz="2600" dirty="0" smtClean="0"/>
              <a:t>перспективы»</a:t>
            </a:r>
          </a:p>
          <a:p>
            <a:pPr marL="0" indent="0">
              <a:buNone/>
            </a:pPr>
            <a:r>
              <a:rPr lang="ru-RU" sz="2600" b="1" dirty="0" smtClean="0"/>
              <a:t>По итогам проекта:</a:t>
            </a:r>
          </a:p>
          <a:p>
            <a:pPr marL="0" indent="0">
              <a:buNone/>
            </a:pPr>
            <a:r>
              <a:rPr lang="ru-RU" sz="2600" dirty="0" smtClean="0"/>
              <a:t>- региональные предложения в проекты предметных Концепций</a:t>
            </a:r>
            <a:endParaRPr lang="ru-RU" sz="2600" dirty="0"/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893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852" y="72517"/>
            <a:ext cx="1075029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Модернизация организационно-технологической инфраструктуры и обновление фондов школьных библиотек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84960"/>
            <a:ext cx="10515600" cy="459200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Оснащение 14 </a:t>
            </a:r>
            <a:r>
              <a:rPr lang="ru-RU" b="1" dirty="0" err="1" smtClean="0"/>
              <a:t>информацинно</a:t>
            </a:r>
            <a:r>
              <a:rPr lang="ru-RU" b="1" dirty="0" smtClean="0"/>
              <a:t>-библиотечных центров</a:t>
            </a:r>
          </a:p>
          <a:p>
            <a:pPr marL="0" indent="0" algn="ctr">
              <a:buNone/>
            </a:pPr>
            <a:endParaRPr lang="ru-RU" dirty="0" smtClean="0"/>
          </a:p>
          <a:p>
            <a:r>
              <a:rPr lang="ru-RU" dirty="0" smtClean="0"/>
              <a:t>популяризация электронного чтения среди детей и молодежи</a:t>
            </a:r>
          </a:p>
          <a:p>
            <a:r>
              <a:rPr lang="ru-RU" dirty="0" smtClean="0"/>
              <a:t>расширение библиотеки и создание новых информационных пространств</a:t>
            </a:r>
          </a:p>
          <a:p>
            <a:r>
              <a:rPr lang="ru-RU" dirty="0" smtClean="0"/>
              <a:t>организация и проведение мероприятий для педагогов, детей и родителей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692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217</TotalTime>
  <Words>1027</Words>
  <Application>Microsoft Office PowerPoint</Application>
  <PresentationFormat>Широкоэкранный</PresentationFormat>
  <Paragraphs>183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Тема Office</vt:lpstr>
      <vt:lpstr>КАЛИНИНГРАДСКАЯ ОБЛАСТЬ</vt:lpstr>
      <vt:lpstr>Основные направления</vt:lpstr>
      <vt:lpstr>Обсуждение предметных концепций</vt:lpstr>
      <vt:lpstr>Обсуждение предметных концепций</vt:lpstr>
      <vt:lpstr>Обсуждение предметных концепций</vt:lpstr>
      <vt:lpstr>Обсуждение предметных концепций</vt:lpstr>
      <vt:lpstr>Обсуждение предметных концепций</vt:lpstr>
      <vt:lpstr>Обсуждение предметных концепций</vt:lpstr>
      <vt:lpstr>Модернизация организационно-технологической инфраструктуры и обновление фондов школьных библиотек</vt:lpstr>
      <vt:lpstr>Модернизация организационно-технологической инфраструктуры и обновление фондов школьных библиотек</vt:lpstr>
      <vt:lpstr>Модернизация организационно-технологической инфраструктуры и обновление фондов школьных библиотек</vt:lpstr>
      <vt:lpstr>Модернизация организационно-технологической инфраструктуры и обновление фондов школьных библиотек</vt:lpstr>
      <vt:lpstr>Модернизация организационно-технологической инфраструктуры и обновление фондов школьных библиотек</vt:lpstr>
      <vt:lpstr>Модернизация организационно-технологической инфраструктуры и обновление фондов школьных библиотек</vt:lpstr>
      <vt:lpstr>Повышение квалификации учителей по метапредметным компетенциям</vt:lpstr>
      <vt:lpstr>Повышение квалификации учителей по метапредметным компетенциям</vt:lpstr>
      <vt:lpstr>Повышение квалификации учителей по метапредметным компетенциям</vt:lpstr>
      <vt:lpstr>Повышение квалификации учителей по метапредметным компетенциям</vt:lpstr>
      <vt:lpstr>Разработка и реализация адаптированных образовательных программ</vt:lpstr>
      <vt:lpstr>Создание и поддержка сетевых сообществ педагогов по учебным предметам</vt:lpstr>
      <vt:lpstr>Создание и поддержка сетевых сообществ педагогов по учебным предметам</vt:lpstr>
      <vt:lpstr>Презентация PowerPoint</vt:lpstr>
      <vt:lpstr>Информационное сопровождение проекта</vt:lpstr>
      <vt:lpstr>Финансовое исполнение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Калининградская область</dc:title>
  <dc:creator>Анна Павлюченко</dc:creator>
  <cp:lastModifiedBy>Анна Павлюченко</cp:lastModifiedBy>
  <cp:revision>28</cp:revision>
  <dcterms:created xsi:type="dcterms:W3CDTF">2016-09-09T22:32:11Z</dcterms:created>
  <dcterms:modified xsi:type="dcterms:W3CDTF">2016-09-10T16:04:10Z</dcterms:modified>
</cp:coreProperties>
</file>